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Nunito"/>
      <p:regular r:id="rId38"/>
      <p:bold r:id="rId39"/>
      <p:italic r:id="rId40"/>
      <p:boldItalic r:id="rId41"/>
    </p:embeddedFont>
    <p:embeddedFont>
      <p:font typeface="Poppins"/>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FF8DB9-F539-479C-8919-1041EF5DB296}">
  <a:tblStyle styleId="{0EFF8DB9-F539-479C-8919-1041EF5DB29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Poppins-regular.fntdata"/><Relationship Id="rId41" Type="http://schemas.openxmlformats.org/officeDocument/2006/relationships/font" Target="fonts/Nunito-boldItalic.fntdata"/><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Lato-regular.fntdata"/><Relationship Id="rId45" Type="http://schemas.openxmlformats.org/officeDocument/2006/relationships/font" Target="fonts/Poppins-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a642214c7e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a642214c7e_3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855ce614b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855ce614b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855ce614b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855ce614b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855ce614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855ce614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74909e63a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74909e63a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74909e63a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74909e63a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830d6f9d5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830d6f9d5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74909e63a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74909e63a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74909e63a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74909e63a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74909e63a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74909e63a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74909e63a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74909e63a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784194ba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784194ba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74909e63a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74909e63a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7a352a856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7a352a856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7a352a856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7a352a856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a352a856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7a352a856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74909e63a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74909e63a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74909e63a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74909e63a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74909e63a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74909e63a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855ce614b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855ce614b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74909e63a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74909e63a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74909e63a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74909e63a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74909e63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74909e63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74909e63a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74909e63a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74909e63a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74909e63a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74909e63a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74909e63a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7a2eb0b4c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7a2eb0b4c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7a2eb0b4c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7a2eb0b4c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855ce614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55ce614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7a2eb0b4c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7a2eb0b4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514350" y="1597819"/>
            <a:ext cx="5829300" cy="1102519"/>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 type="subTitle"/>
          </p:nvPr>
        </p:nvSpPr>
        <p:spPr>
          <a:xfrm>
            <a:off x="1028700" y="2914650"/>
            <a:ext cx="4800600" cy="1314450"/>
          </a:xfrm>
          <a:prstGeom prst="rect">
            <a:avLst/>
          </a:prstGeom>
          <a:noFill/>
          <a:ln>
            <a:noFill/>
          </a:ln>
        </p:spPr>
        <p:txBody>
          <a:bodyPr anchorCtr="0" anchor="t" bIns="34275" lIns="68575" spcFirstLastPara="1" rIns="68575" wrap="square" tIns="34275">
            <a:normAutofit/>
          </a:bodyPr>
          <a:lstStyle>
            <a:lvl1pPr lvl="0" algn="ctr">
              <a:spcBef>
                <a:spcPts val="50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63" name="Google Shape;63;p15"/>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6"/>
          <p:cNvSpPr txBox="1"/>
          <p:nvPr>
            <p:ph idx="1" type="body"/>
          </p:nvPr>
        </p:nvSpPr>
        <p:spPr>
          <a:xfrm>
            <a:off x="342900" y="1200150"/>
            <a:ext cx="6172200" cy="3394472"/>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9" name="Google Shape;69;p16"/>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541735" y="3305175"/>
            <a:ext cx="5829300" cy="1021556"/>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dk1"/>
              </a:buClr>
              <a:buSzPts val="3000"/>
              <a:buFont typeface="Calibri"/>
              <a:buNone/>
              <a:defRPr b="1"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541735" y="2180035"/>
            <a:ext cx="5829300" cy="112514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888888"/>
              </a:buClr>
              <a:buSzPts val="1500"/>
              <a:buNone/>
              <a:defRPr sz="1500">
                <a:solidFill>
                  <a:srgbClr val="888888"/>
                </a:solidFill>
              </a:defRPr>
            </a:lvl1pPr>
            <a:lvl2pPr indent="-228600" lvl="1" marL="914400" algn="l">
              <a:spcBef>
                <a:spcPts val="300"/>
              </a:spcBef>
              <a:spcAft>
                <a:spcPts val="0"/>
              </a:spcAft>
              <a:buClr>
                <a:srgbClr val="888888"/>
              </a:buClr>
              <a:buSzPts val="1400"/>
              <a:buNone/>
              <a:defRPr sz="1400">
                <a:solidFill>
                  <a:srgbClr val="888888"/>
                </a:solidFill>
              </a:defRPr>
            </a:lvl2pPr>
            <a:lvl3pPr indent="-228600" lvl="2" marL="1371600" algn="l">
              <a:spcBef>
                <a:spcPts val="200"/>
              </a:spcBef>
              <a:spcAft>
                <a:spcPts val="0"/>
              </a:spcAft>
              <a:buClr>
                <a:srgbClr val="888888"/>
              </a:buClr>
              <a:buSzPts val="1200"/>
              <a:buNone/>
              <a:defRPr sz="1200">
                <a:solidFill>
                  <a:srgbClr val="888888"/>
                </a:solidFill>
              </a:defRPr>
            </a:lvl3pPr>
            <a:lvl4pPr indent="-228600" lvl="3" marL="1828800" algn="l">
              <a:spcBef>
                <a:spcPts val="200"/>
              </a:spcBef>
              <a:spcAft>
                <a:spcPts val="0"/>
              </a:spcAft>
              <a:buClr>
                <a:srgbClr val="888888"/>
              </a:buClr>
              <a:buSzPts val="1100"/>
              <a:buNone/>
              <a:defRPr sz="1100">
                <a:solidFill>
                  <a:srgbClr val="888888"/>
                </a:solidFill>
              </a:defRPr>
            </a:lvl4pPr>
            <a:lvl5pPr indent="-228600" lvl="4" marL="2286000" algn="l">
              <a:spcBef>
                <a:spcPts val="200"/>
              </a:spcBef>
              <a:spcAft>
                <a:spcPts val="0"/>
              </a:spcAft>
              <a:buClr>
                <a:srgbClr val="888888"/>
              </a:buClr>
              <a:buSzPts val="1100"/>
              <a:buNone/>
              <a:defRPr sz="1100">
                <a:solidFill>
                  <a:srgbClr val="888888"/>
                </a:solidFill>
              </a:defRPr>
            </a:lvl5pPr>
            <a:lvl6pPr indent="-228600" lvl="5" marL="2743200" algn="l">
              <a:spcBef>
                <a:spcPts val="200"/>
              </a:spcBef>
              <a:spcAft>
                <a:spcPts val="0"/>
              </a:spcAft>
              <a:buClr>
                <a:srgbClr val="888888"/>
              </a:buClr>
              <a:buSzPts val="1100"/>
              <a:buNone/>
              <a:defRPr sz="1100">
                <a:solidFill>
                  <a:srgbClr val="888888"/>
                </a:solidFill>
              </a:defRPr>
            </a:lvl6pPr>
            <a:lvl7pPr indent="-228600" lvl="6" marL="3200400" algn="l">
              <a:spcBef>
                <a:spcPts val="200"/>
              </a:spcBef>
              <a:spcAft>
                <a:spcPts val="0"/>
              </a:spcAft>
              <a:buClr>
                <a:srgbClr val="888888"/>
              </a:buClr>
              <a:buSzPts val="1100"/>
              <a:buNone/>
              <a:defRPr sz="1100">
                <a:solidFill>
                  <a:srgbClr val="888888"/>
                </a:solidFill>
              </a:defRPr>
            </a:lvl7pPr>
            <a:lvl8pPr indent="-228600" lvl="7" marL="3657600" algn="l">
              <a:spcBef>
                <a:spcPts val="200"/>
              </a:spcBef>
              <a:spcAft>
                <a:spcPts val="0"/>
              </a:spcAft>
              <a:buClr>
                <a:srgbClr val="888888"/>
              </a:buClr>
              <a:buSzPts val="1100"/>
              <a:buNone/>
              <a:defRPr sz="1100">
                <a:solidFill>
                  <a:srgbClr val="888888"/>
                </a:solidFill>
              </a:defRPr>
            </a:lvl8pPr>
            <a:lvl9pPr indent="-228600" lvl="8" marL="4114800" algn="l">
              <a:spcBef>
                <a:spcPts val="200"/>
              </a:spcBef>
              <a:spcAft>
                <a:spcPts val="0"/>
              </a:spcAft>
              <a:buClr>
                <a:srgbClr val="888888"/>
              </a:buClr>
              <a:buSzPts val="1100"/>
              <a:buNone/>
              <a:defRPr sz="1100">
                <a:solidFill>
                  <a:srgbClr val="888888"/>
                </a:solidFill>
              </a:defRPr>
            </a:lvl9pPr>
          </a:lstStyle>
          <a:p/>
        </p:txBody>
      </p:sp>
      <p:sp>
        <p:nvSpPr>
          <p:cNvPr id="75" name="Google Shape;75;p17"/>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342900" y="1200150"/>
            <a:ext cx="3028950" cy="3394472"/>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81" name="Google Shape;81;p18"/>
          <p:cNvSpPr txBox="1"/>
          <p:nvPr>
            <p:ph idx="2" type="body"/>
          </p:nvPr>
        </p:nvSpPr>
        <p:spPr>
          <a:xfrm>
            <a:off x="3486150" y="1200150"/>
            <a:ext cx="3028950" cy="3394472"/>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82" name="Google Shape;82;p18"/>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33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idx="1" type="body"/>
          </p:nvPr>
        </p:nvSpPr>
        <p:spPr>
          <a:xfrm>
            <a:off x="342900" y="1151335"/>
            <a:ext cx="3030141" cy="479822"/>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88" name="Google Shape;88;p19"/>
          <p:cNvSpPr txBox="1"/>
          <p:nvPr>
            <p:ph idx="2" type="body"/>
          </p:nvPr>
        </p:nvSpPr>
        <p:spPr>
          <a:xfrm>
            <a:off x="342900" y="1631156"/>
            <a:ext cx="3030141" cy="2963466"/>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89" name="Google Shape;89;p19"/>
          <p:cNvSpPr txBox="1"/>
          <p:nvPr>
            <p:ph idx="3" type="body"/>
          </p:nvPr>
        </p:nvSpPr>
        <p:spPr>
          <a:xfrm>
            <a:off x="3483769" y="1151335"/>
            <a:ext cx="3031331" cy="479822"/>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90" name="Google Shape;90;p19"/>
          <p:cNvSpPr txBox="1"/>
          <p:nvPr>
            <p:ph idx="4" type="body"/>
          </p:nvPr>
        </p:nvSpPr>
        <p:spPr>
          <a:xfrm>
            <a:off x="3483769" y="1631156"/>
            <a:ext cx="3031331" cy="2963466"/>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91" name="Google Shape;91;p19"/>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0"/>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342900" y="204788"/>
            <a:ext cx="2256235" cy="871538"/>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2681287" y="204788"/>
            <a:ext cx="3833813" cy="4389835"/>
          </a:xfrm>
          <a:prstGeom prst="rect">
            <a:avLst/>
          </a:prstGeom>
          <a:noFill/>
          <a:ln>
            <a:noFill/>
          </a:ln>
        </p:spPr>
        <p:txBody>
          <a:bodyPr anchorCtr="0" anchor="t" bIns="34275" lIns="68575" spcFirstLastPara="1" rIns="68575" wrap="square" tIns="34275">
            <a:normAutofit/>
          </a:bodyPr>
          <a:lstStyle>
            <a:lvl1pPr indent="-381000" lvl="0" marL="457200" algn="l">
              <a:spcBef>
                <a:spcPts val="500"/>
              </a:spcBef>
              <a:spcAft>
                <a:spcPts val="0"/>
              </a:spcAft>
              <a:buClr>
                <a:schemeClr val="dk1"/>
              </a:buClr>
              <a:buSzPts val="2400"/>
              <a:buChar char="•"/>
              <a:defRPr sz="2400"/>
            </a:lvl1pPr>
            <a:lvl2pPr indent="-361950" lvl="1" marL="914400" algn="l">
              <a:spcBef>
                <a:spcPts val="400"/>
              </a:spcBef>
              <a:spcAft>
                <a:spcPts val="0"/>
              </a:spcAft>
              <a:buClr>
                <a:schemeClr val="dk1"/>
              </a:buClr>
              <a:buSzPts val="2100"/>
              <a:buChar char="–"/>
              <a:defRPr sz="2100"/>
            </a:lvl2pPr>
            <a:lvl3pPr indent="-342900" lvl="2" marL="1371600" algn="l">
              <a:spcBef>
                <a:spcPts val="40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102" name="Google Shape;102;p21"/>
          <p:cNvSpPr txBox="1"/>
          <p:nvPr>
            <p:ph idx="2" type="body"/>
          </p:nvPr>
        </p:nvSpPr>
        <p:spPr>
          <a:xfrm>
            <a:off x="342900" y="1076325"/>
            <a:ext cx="2256235" cy="3518297"/>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03" name="Google Shape;103;p21"/>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344216" y="3600450"/>
            <a:ext cx="4114800" cy="42505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1344216" y="459581"/>
            <a:ext cx="4114800" cy="3086100"/>
          </a:xfrm>
          <a:prstGeom prst="rect">
            <a:avLst/>
          </a:prstGeom>
          <a:noFill/>
          <a:ln>
            <a:noFill/>
          </a:ln>
        </p:spPr>
      </p:sp>
      <p:sp>
        <p:nvSpPr>
          <p:cNvPr id="109" name="Google Shape;109;p22"/>
          <p:cNvSpPr txBox="1"/>
          <p:nvPr>
            <p:ph idx="1" type="body"/>
          </p:nvPr>
        </p:nvSpPr>
        <p:spPr>
          <a:xfrm>
            <a:off x="1344216" y="4025503"/>
            <a:ext cx="4114800" cy="603647"/>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10" name="Google Shape;110;p22"/>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1731764" y="-188714"/>
            <a:ext cx="3394472" cy="61722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16" name="Google Shape;116;p23"/>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3549253" y="1628775"/>
            <a:ext cx="4388644" cy="154305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406003" y="142875"/>
            <a:ext cx="4388644" cy="451485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22" name="Google Shape;122;p24"/>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2900" y="205978"/>
            <a:ext cx="6172200" cy="857250"/>
          </a:xfrm>
          <a:prstGeom prst="rect">
            <a:avLst/>
          </a:prstGeom>
          <a:noFill/>
          <a:ln>
            <a:noFill/>
          </a:ln>
        </p:spPr>
        <p:txBody>
          <a:bodyPr anchorCtr="0" anchor="ctr" bIns="34275" lIns="68575" spcFirstLastPara="1" rIns="68575" wrap="square" tIns="34275">
            <a:normAutofit/>
          </a:bodyPr>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342900" y="1200150"/>
            <a:ext cx="6172200" cy="3394472"/>
          </a:xfrm>
          <a:prstGeom prst="rect">
            <a:avLst/>
          </a:prstGeom>
          <a:noFill/>
          <a:ln>
            <a:noFill/>
          </a:ln>
        </p:spPr>
        <p:txBody>
          <a:bodyPr anchorCtr="0" anchor="t" bIns="34275" lIns="68575" spcFirstLastPara="1" rIns="68575" wrap="square" tIns="34275">
            <a:normAutofit/>
          </a:bodyPr>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342900" y="4767263"/>
            <a:ext cx="16002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2343150" y="4767263"/>
            <a:ext cx="21717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4914900" y="4767263"/>
            <a:ext cx="16002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copernicus.eu" TargetMode="External"/><Relationship Id="rId4" Type="http://schemas.openxmlformats.org/officeDocument/2006/relationships/image" Target="../media/image16.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jp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liangchow/zindi-amazon-secret-runwa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 name="Shape 128"/>
        <p:cNvGrpSpPr/>
        <p:nvPr/>
      </p:nvGrpSpPr>
      <p:grpSpPr>
        <a:xfrm>
          <a:off x="0" y="0"/>
          <a:ext cx="0" cy="0"/>
          <a:chOff x="0" y="0"/>
          <a:chExt cx="0" cy="0"/>
        </a:xfrm>
      </p:grpSpPr>
      <p:pic>
        <p:nvPicPr>
          <p:cNvPr descr="image.png" id="129" name="Google Shape;129;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image.png" id="130" name="Google Shape;130;p25"/>
          <p:cNvPicPr preferRelativeResize="0"/>
          <p:nvPr/>
        </p:nvPicPr>
        <p:blipFill rotWithShape="1">
          <a:blip r:embed="rId4">
            <a:alphaModFix/>
          </a:blip>
          <a:srcRect b="0" l="0" r="0" t="0"/>
          <a:stretch/>
        </p:blipFill>
        <p:spPr>
          <a:xfrm>
            <a:off x="392825" y="1904350"/>
            <a:ext cx="3671899" cy="3032975"/>
          </a:xfrm>
          <a:prstGeom prst="rect">
            <a:avLst/>
          </a:prstGeom>
          <a:noFill/>
          <a:ln>
            <a:noFill/>
          </a:ln>
        </p:spPr>
      </p:pic>
      <p:pic>
        <p:nvPicPr>
          <p:cNvPr descr="image.png" id="131" name="Google Shape;131;p25"/>
          <p:cNvPicPr preferRelativeResize="0"/>
          <p:nvPr/>
        </p:nvPicPr>
        <p:blipFill rotWithShape="1">
          <a:blip r:embed="rId5">
            <a:alphaModFix/>
          </a:blip>
          <a:srcRect b="0" l="0" r="0" t="0"/>
          <a:stretch/>
        </p:blipFill>
        <p:spPr>
          <a:xfrm>
            <a:off x="4264600" y="1812625"/>
            <a:ext cx="4785875" cy="3032975"/>
          </a:xfrm>
          <a:prstGeom prst="rect">
            <a:avLst/>
          </a:prstGeom>
          <a:noFill/>
          <a:ln>
            <a:noFill/>
          </a:ln>
        </p:spPr>
      </p:pic>
      <p:sp>
        <p:nvSpPr>
          <p:cNvPr id="132" name="Google Shape;132;p25"/>
          <p:cNvSpPr txBox="1"/>
          <p:nvPr/>
        </p:nvSpPr>
        <p:spPr>
          <a:xfrm>
            <a:off x="428625" y="2119329"/>
            <a:ext cx="3547800" cy="369300"/>
          </a:xfrm>
          <a:prstGeom prst="rect">
            <a:avLst/>
          </a:prstGeom>
          <a:noFill/>
          <a:ln>
            <a:noFill/>
          </a:ln>
        </p:spPr>
        <p:txBody>
          <a:bodyPr anchorCtr="0" anchor="t" bIns="0" lIns="278600" spcFirstLastPara="1" rIns="0" wrap="square" tIns="0">
            <a:spAutoFit/>
          </a:bodyPr>
          <a:lstStyle/>
          <a:p>
            <a:pPr indent="0" lvl="0" marL="0" marR="0" rtl="0" algn="l">
              <a:spcBef>
                <a:spcPts val="0"/>
              </a:spcBef>
              <a:spcAft>
                <a:spcPts val="0"/>
              </a:spcAft>
              <a:buNone/>
            </a:pPr>
            <a:r>
              <a:rPr b="1" i="0" lang="en" sz="2400" u="none" cap="none" strike="noStrike">
                <a:solidFill>
                  <a:srgbClr val="0B3D91"/>
                </a:solidFill>
                <a:latin typeface="Poppins"/>
                <a:ea typeface="Poppins"/>
                <a:cs typeface="Poppins"/>
                <a:sym typeface="Poppins"/>
              </a:rPr>
              <a:t>Project Details</a:t>
            </a:r>
            <a:endParaRPr b="1" sz="1700"/>
          </a:p>
        </p:txBody>
      </p:sp>
      <p:sp>
        <p:nvSpPr>
          <p:cNvPr id="133" name="Google Shape;133;p25"/>
          <p:cNvSpPr/>
          <p:nvPr/>
        </p:nvSpPr>
        <p:spPr>
          <a:xfrm>
            <a:off x="721469" y="2488624"/>
            <a:ext cx="3378900" cy="144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34" name="Google Shape;134;p25"/>
          <p:cNvSpPr txBox="1"/>
          <p:nvPr/>
        </p:nvSpPr>
        <p:spPr>
          <a:xfrm>
            <a:off x="4264588" y="2093255"/>
            <a:ext cx="3547800" cy="369300"/>
          </a:xfrm>
          <a:prstGeom prst="rect">
            <a:avLst/>
          </a:prstGeom>
          <a:noFill/>
          <a:ln>
            <a:noFill/>
          </a:ln>
        </p:spPr>
        <p:txBody>
          <a:bodyPr anchorCtr="0" anchor="t" bIns="0" lIns="392900" spcFirstLastPara="1" rIns="0" wrap="square" tIns="0">
            <a:spAutoFit/>
          </a:bodyPr>
          <a:lstStyle/>
          <a:p>
            <a:pPr indent="0" lvl="0" marL="0" marR="0" rtl="0" algn="l">
              <a:spcBef>
                <a:spcPts val="0"/>
              </a:spcBef>
              <a:spcAft>
                <a:spcPts val="0"/>
              </a:spcAft>
              <a:buNone/>
            </a:pPr>
            <a:r>
              <a:rPr b="1" i="0" lang="en" sz="2400" u="none" cap="none" strike="noStrike">
                <a:solidFill>
                  <a:srgbClr val="0B3D91"/>
                </a:solidFill>
                <a:latin typeface="Poppins"/>
                <a:ea typeface="Poppins"/>
                <a:cs typeface="Poppins"/>
                <a:sym typeface="Poppins"/>
              </a:rPr>
              <a:t>Team &amp; Mentorship</a:t>
            </a:r>
            <a:endParaRPr b="1" sz="1700"/>
          </a:p>
        </p:txBody>
      </p:sp>
      <p:sp>
        <p:nvSpPr>
          <p:cNvPr id="135" name="Google Shape;135;p25"/>
          <p:cNvSpPr/>
          <p:nvPr/>
        </p:nvSpPr>
        <p:spPr>
          <a:xfrm>
            <a:off x="4817563" y="2448149"/>
            <a:ext cx="3378900" cy="14400"/>
          </a:xfrm>
          <a:prstGeom prst="rect">
            <a:avLst/>
          </a:prstGeom>
          <a:solidFill>
            <a:srgbClr val="E2E8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36" name="Google Shape;136;p25"/>
          <p:cNvSpPr txBox="1"/>
          <p:nvPr/>
        </p:nvSpPr>
        <p:spPr>
          <a:xfrm>
            <a:off x="721519" y="2756036"/>
            <a:ext cx="3378900" cy="307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 sz="2000" u="none" cap="none" strike="noStrike">
                <a:solidFill>
                  <a:schemeClr val="dk1"/>
                </a:solidFill>
                <a:latin typeface="Lato"/>
                <a:ea typeface="Lato"/>
                <a:cs typeface="Lato"/>
                <a:sym typeface="Lato"/>
              </a:rPr>
              <a:t>College:</a:t>
            </a:r>
            <a:r>
              <a:rPr b="0" i="0" lang="en" sz="2000" u="none" cap="none" strike="noStrike">
                <a:solidFill>
                  <a:schemeClr val="dk1"/>
                </a:solidFill>
                <a:latin typeface="Lato"/>
                <a:ea typeface="Lato"/>
                <a:cs typeface="Lato"/>
                <a:sym typeface="Lato"/>
              </a:rPr>
              <a:t> </a:t>
            </a:r>
            <a:r>
              <a:rPr b="0" i="0" lang="en" sz="1800" u="none" cap="none" strike="noStrike">
                <a:solidFill>
                  <a:schemeClr val="dk1"/>
                </a:solidFill>
                <a:latin typeface="Lato"/>
                <a:ea typeface="Lato"/>
                <a:cs typeface="Lato"/>
                <a:sym typeface="Lato"/>
              </a:rPr>
              <a:t>PES University</a:t>
            </a:r>
            <a:endParaRPr sz="1800">
              <a:solidFill>
                <a:schemeClr val="dk1"/>
              </a:solidFill>
            </a:endParaRPr>
          </a:p>
        </p:txBody>
      </p:sp>
      <p:sp>
        <p:nvSpPr>
          <p:cNvPr id="137" name="Google Shape;137;p25"/>
          <p:cNvSpPr txBox="1"/>
          <p:nvPr/>
        </p:nvSpPr>
        <p:spPr>
          <a:xfrm>
            <a:off x="721569" y="3072051"/>
            <a:ext cx="3378900" cy="307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 sz="2000" u="none" cap="none" strike="noStrike">
                <a:solidFill>
                  <a:schemeClr val="dk1"/>
                </a:solidFill>
                <a:latin typeface="Lato"/>
                <a:ea typeface="Lato"/>
                <a:cs typeface="Lato"/>
                <a:sym typeface="Lato"/>
              </a:rPr>
              <a:t>Start Date:</a:t>
            </a:r>
            <a:r>
              <a:rPr b="0" i="0" lang="en" sz="2000" u="none" cap="none" strike="noStrike">
                <a:solidFill>
                  <a:schemeClr val="dk1"/>
                </a:solidFill>
                <a:latin typeface="Lato"/>
                <a:ea typeface="Lato"/>
                <a:cs typeface="Lato"/>
                <a:sym typeface="Lato"/>
              </a:rPr>
              <a:t> </a:t>
            </a:r>
            <a:r>
              <a:rPr b="0" i="0" lang="en" sz="1800" u="none" cap="none" strike="noStrike">
                <a:solidFill>
                  <a:schemeClr val="dk1"/>
                </a:solidFill>
                <a:latin typeface="Lato"/>
                <a:ea typeface="Lato"/>
                <a:cs typeface="Lato"/>
                <a:sym typeface="Lato"/>
              </a:rPr>
              <a:t>07/04/2025</a:t>
            </a:r>
            <a:endParaRPr sz="1800">
              <a:solidFill>
                <a:schemeClr val="dk1"/>
              </a:solidFill>
            </a:endParaRPr>
          </a:p>
        </p:txBody>
      </p:sp>
      <p:sp>
        <p:nvSpPr>
          <p:cNvPr id="138" name="Google Shape;138;p25"/>
          <p:cNvSpPr txBox="1"/>
          <p:nvPr/>
        </p:nvSpPr>
        <p:spPr>
          <a:xfrm>
            <a:off x="721519" y="3388067"/>
            <a:ext cx="3378900" cy="307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 sz="2000" u="none" cap="none" strike="noStrike">
                <a:solidFill>
                  <a:schemeClr val="dk1"/>
                </a:solidFill>
                <a:latin typeface="Lato"/>
                <a:ea typeface="Lato"/>
                <a:cs typeface="Lato"/>
                <a:sym typeface="Lato"/>
              </a:rPr>
              <a:t>End Date:</a:t>
            </a:r>
            <a:r>
              <a:rPr b="0" i="0" lang="en" sz="1800" u="none" cap="none" strike="noStrike">
                <a:solidFill>
                  <a:schemeClr val="dk1"/>
                </a:solidFill>
                <a:latin typeface="Lato"/>
                <a:ea typeface="Lato"/>
                <a:cs typeface="Lato"/>
                <a:sym typeface="Lato"/>
              </a:rPr>
              <a:t> 02/09/2025</a:t>
            </a:r>
            <a:endParaRPr sz="1800">
              <a:solidFill>
                <a:schemeClr val="dk1"/>
              </a:solidFill>
            </a:endParaRPr>
          </a:p>
        </p:txBody>
      </p:sp>
      <p:sp>
        <p:nvSpPr>
          <p:cNvPr id="139" name="Google Shape;139;p25"/>
          <p:cNvSpPr txBox="1"/>
          <p:nvPr/>
        </p:nvSpPr>
        <p:spPr>
          <a:xfrm>
            <a:off x="4516153" y="3579988"/>
            <a:ext cx="4086900" cy="2772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t/>
            </a:r>
            <a:endParaRPr b="1" sz="1800">
              <a:solidFill>
                <a:schemeClr val="dk1"/>
              </a:solidFill>
              <a:latin typeface="Lato"/>
              <a:ea typeface="Lato"/>
              <a:cs typeface="Lato"/>
              <a:sym typeface="Lato"/>
            </a:endParaRPr>
          </a:p>
        </p:txBody>
      </p:sp>
      <p:sp>
        <p:nvSpPr>
          <p:cNvPr id="140" name="Google Shape;140;p25"/>
          <p:cNvSpPr txBox="1"/>
          <p:nvPr/>
        </p:nvSpPr>
        <p:spPr>
          <a:xfrm>
            <a:off x="159975" y="577525"/>
            <a:ext cx="9027300" cy="446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900" u="none" cap="none" strike="noStrike">
                <a:solidFill>
                  <a:srgbClr val="0B3D91"/>
                </a:solidFill>
                <a:latin typeface="Poppins"/>
                <a:ea typeface="Poppins"/>
                <a:cs typeface="Poppins"/>
                <a:sym typeface="Poppins"/>
              </a:rPr>
              <a:t>GeoAI Amazon Basin Secret Runway Detection</a:t>
            </a:r>
            <a:endParaRPr sz="1300"/>
          </a:p>
        </p:txBody>
      </p:sp>
      <p:sp>
        <p:nvSpPr>
          <p:cNvPr id="141" name="Google Shape;141;p25"/>
          <p:cNvSpPr txBox="1"/>
          <p:nvPr/>
        </p:nvSpPr>
        <p:spPr>
          <a:xfrm>
            <a:off x="428550" y="1146031"/>
            <a:ext cx="8286900" cy="307800"/>
          </a:xfrm>
          <a:prstGeom prst="rect">
            <a:avLst/>
          </a:prstGeom>
          <a:noFill/>
          <a:ln>
            <a:noFill/>
          </a:ln>
        </p:spPr>
        <p:txBody>
          <a:bodyPr anchorCtr="0" anchor="t" bIns="0" lIns="0" spcFirstLastPara="1" rIns="0" wrap="square" tIns="0">
            <a:spAutoFit/>
          </a:bodyPr>
          <a:lstStyle/>
          <a:p>
            <a:pPr indent="0" lvl="0" marL="0" marR="0" rtl="0" algn="l">
              <a:lnSpc>
                <a:spcPct val="159952"/>
              </a:lnSpc>
              <a:spcBef>
                <a:spcPts val="0"/>
              </a:spcBef>
              <a:spcAft>
                <a:spcPts val="0"/>
              </a:spcAft>
              <a:buNone/>
            </a:pPr>
            <a:r>
              <a:rPr b="1" i="0" lang="en" sz="2000" u="none" cap="none" strike="noStrike">
                <a:solidFill>
                  <a:schemeClr val="dk1"/>
                </a:solidFill>
                <a:latin typeface="Lato"/>
                <a:ea typeface="Lato"/>
                <a:cs typeface="Lato"/>
                <a:sym typeface="Lato"/>
              </a:rPr>
              <a:t>Detecting hidden airstrips in the Amazon rainforest using YOLO v8</a:t>
            </a:r>
            <a:endParaRPr b="1" sz="1500">
              <a:solidFill>
                <a:schemeClr val="dk1"/>
              </a:solidFill>
            </a:endParaRPr>
          </a:p>
        </p:txBody>
      </p:sp>
      <p:sp>
        <p:nvSpPr>
          <p:cNvPr id="142" name="Google Shape;142;p25"/>
          <p:cNvSpPr txBox="1"/>
          <p:nvPr/>
        </p:nvSpPr>
        <p:spPr>
          <a:xfrm>
            <a:off x="631275" y="3584025"/>
            <a:ext cx="3142500" cy="9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Lato"/>
                <a:ea typeface="Lato"/>
                <a:cs typeface="Lato"/>
                <a:sym typeface="Lato"/>
              </a:rPr>
              <a:t>Effective Months: </a:t>
            </a:r>
            <a:r>
              <a:rPr lang="en" sz="1800">
                <a:solidFill>
                  <a:schemeClr val="dk1"/>
                </a:solidFill>
                <a:latin typeface="Lato"/>
                <a:ea typeface="Lato"/>
                <a:cs typeface="Lato"/>
                <a:sym typeface="Lato"/>
              </a:rPr>
              <a:t>(07/04/2025-30/04/2025) &amp;</a:t>
            </a:r>
            <a:r>
              <a:rPr b="1" lang="en" sz="1800">
                <a:solidFill>
                  <a:schemeClr val="dk1"/>
                </a:solidFill>
                <a:latin typeface="Lato"/>
                <a:ea typeface="Lato"/>
                <a:cs typeface="Lato"/>
                <a:sym typeface="Lato"/>
              </a:rPr>
              <a:t> </a:t>
            </a:r>
            <a:r>
              <a:rPr lang="en" sz="1800">
                <a:solidFill>
                  <a:schemeClr val="dk1"/>
                </a:solidFill>
                <a:latin typeface="Lato"/>
                <a:ea typeface="Lato"/>
                <a:cs typeface="Lato"/>
                <a:sym typeface="Lato"/>
              </a:rPr>
              <a:t>(01/06/2025-02/09/2025)</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Lato"/>
              <a:ea typeface="Lato"/>
              <a:cs typeface="Lato"/>
              <a:sym typeface="Lato"/>
            </a:endParaRPr>
          </a:p>
          <a:p>
            <a:pPr indent="0" lvl="0" marL="0" rtl="0" algn="l">
              <a:spcBef>
                <a:spcPts val="0"/>
              </a:spcBef>
              <a:spcAft>
                <a:spcPts val="0"/>
              </a:spcAft>
              <a:buNone/>
            </a:pPr>
            <a:r>
              <a:t/>
            </a:r>
            <a:endParaRPr b="1" sz="1800">
              <a:solidFill>
                <a:schemeClr val="dk1"/>
              </a:solidFill>
              <a:latin typeface="Lato"/>
              <a:ea typeface="Lato"/>
              <a:cs typeface="Lato"/>
              <a:sym typeface="Lato"/>
            </a:endParaRPr>
          </a:p>
        </p:txBody>
      </p:sp>
      <p:sp>
        <p:nvSpPr>
          <p:cNvPr id="143" name="Google Shape;143;p25"/>
          <p:cNvSpPr txBox="1"/>
          <p:nvPr/>
        </p:nvSpPr>
        <p:spPr>
          <a:xfrm>
            <a:off x="4407325" y="2448150"/>
            <a:ext cx="4199400" cy="10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alibri"/>
                <a:ea typeface="Calibri"/>
                <a:cs typeface="Calibri"/>
                <a:sym typeface="Calibri"/>
              </a:rPr>
              <a:t>By Team:</a:t>
            </a:r>
            <a:r>
              <a:rPr lang="en" sz="2100">
                <a:solidFill>
                  <a:schemeClr val="dk1"/>
                </a:solidFill>
                <a:latin typeface="Calibri"/>
                <a:ea typeface="Calibri"/>
                <a:cs typeface="Calibri"/>
                <a:sym typeface="Calibri"/>
              </a:rPr>
              <a:t> </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chemeClr val="dk1"/>
                </a:solidFill>
                <a:latin typeface="Calibri"/>
                <a:ea typeface="Calibri"/>
                <a:cs typeface="Calibri"/>
                <a:sym typeface="Calibri"/>
              </a:rPr>
              <a:t>Adyansh Agarwal,Ishita</a:t>
            </a:r>
            <a:r>
              <a:rPr lang="en" sz="2000">
                <a:solidFill>
                  <a:schemeClr val="dk1"/>
                </a:solidFill>
                <a:latin typeface="Calibri"/>
                <a:ea typeface="Calibri"/>
                <a:cs typeface="Calibri"/>
                <a:sym typeface="Calibri"/>
              </a:rPr>
              <a:t> </a:t>
            </a:r>
            <a:r>
              <a:rPr lang="en" sz="2000">
                <a:solidFill>
                  <a:schemeClr val="dk1"/>
                </a:solidFill>
                <a:latin typeface="Calibri"/>
                <a:ea typeface="Calibri"/>
                <a:cs typeface="Calibri"/>
                <a:sym typeface="Calibri"/>
              </a:rPr>
              <a:t>Dalela, </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chemeClr val="dk1"/>
                </a:solidFill>
                <a:latin typeface="Calibri"/>
                <a:ea typeface="Calibri"/>
                <a:cs typeface="Calibri"/>
                <a:sym typeface="Calibri"/>
              </a:rPr>
              <a:t>S P Suhas,Khushi Jayaprakash</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144" name="Google Shape;144;p25"/>
          <p:cNvSpPr txBox="1"/>
          <p:nvPr/>
        </p:nvSpPr>
        <p:spPr>
          <a:xfrm>
            <a:off x="4393400" y="3388075"/>
            <a:ext cx="34485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solidFill>
                  <a:schemeClr val="dk1"/>
                </a:solidFill>
                <a:latin typeface="Calibri"/>
                <a:ea typeface="Calibri"/>
                <a:cs typeface="Calibri"/>
                <a:sym typeface="Calibri"/>
              </a:rPr>
              <a:t>College Mentor: </a:t>
            </a:r>
            <a:endParaRPr b="1"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chemeClr val="dk1"/>
                </a:solidFill>
                <a:latin typeface="Calibri"/>
                <a:ea typeface="Calibri"/>
                <a:cs typeface="Calibri"/>
                <a:sym typeface="Calibri"/>
              </a:rPr>
              <a:t>Prof. Rajasekar M</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2100">
                <a:solidFill>
                  <a:schemeClr val="dk1"/>
                </a:solidFill>
                <a:latin typeface="Calibri"/>
                <a:ea typeface="Calibri"/>
                <a:cs typeface="Calibri"/>
                <a:sym typeface="Calibri"/>
              </a:rPr>
              <a:t>Nokia Mentor: </a:t>
            </a:r>
            <a:endParaRPr b="1"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chemeClr val="dk1"/>
                </a:solidFill>
                <a:latin typeface="Calibri"/>
                <a:ea typeface="Calibri"/>
                <a:cs typeface="Calibri"/>
                <a:sym typeface="Calibri"/>
              </a:rPr>
              <a:t>Mr. Kodandaram Ranganath</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Jaccard Loss </a:t>
            </a:r>
            <a:endParaRPr>
              <a:solidFill>
                <a:schemeClr val="accent5"/>
              </a:solidFill>
              <a:latin typeface="Nunito"/>
              <a:ea typeface="Nunito"/>
              <a:cs typeface="Nunito"/>
              <a:sym typeface="Nunito"/>
            </a:endParaRPr>
          </a:p>
        </p:txBody>
      </p:sp>
      <p:sp>
        <p:nvSpPr>
          <p:cNvPr id="216" name="Google Shape;21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17" name="Google Shape;217;p34"/>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pic>
        <p:nvPicPr>
          <p:cNvPr id="218" name="Google Shape;218;p34"/>
          <p:cNvPicPr preferRelativeResize="0"/>
          <p:nvPr/>
        </p:nvPicPr>
        <p:blipFill>
          <a:blip r:embed="rId3">
            <a:alphaModFix/>
          </a:blip>
          <a:stretch>
            <a:fillRect/>
          </a:stretch>
        </p:blipFill>
        <p:spPr>
          <a:xfrm>
            <a:off x="203375" y="1765350"/>
            <a:ext cx="4168499" cy="2117650"/>
          </a:xfrm>
          <a:prstGeom prst="rect">
            <a:avLst/>
          </a:prstGeom>
          <a:noFill/>
          <a:ln>
            <a:noFill/>
          </a:ln>
        </p:spPr>
      </p:pic>
      <p:pic>
        <p:nvPicPr>
          <p:cNvPr id="219" name="Google Shape;219;p34"/>
          <p:cNvPicPr preferRelativeResize="0"/>
          <p:nvPr/>
        </p:nvPicPr>
        <p:blipFill>
          <a:blip r:embed="rId4">
            <a:alphaModFix/>
          </a:blip>
          <a:stretch>
            <a:fillRect/>
          </a:stretch>
        </p:blipFill>
        <p:spPr>
          <a:xfrm>
            <a:off x="4722450" y="1754036"/>
            <a:ext cx="3899626" cy="198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BCE-Dice Loss </a:t>
            </a:r>
            <a:endParaRPr>
              <a:solidFill>
                <a:schemeClr val="accent5"/>
              </a:solidFill>
              <a:latin typeface="Nunito"/>
              <a:ea typeface="Nunito"/>
              <a:cs typeface="Nunito"/>
              <a:sym typeface="Nunito"/>
            </a:endParaRPr>
          </a:p>
        </p:txBody>
      </p:sp>
      <p:sp>
        <p:nvSpPr>
          <p:cNvPr id="225" name="Google Shape;22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26" name="Google Shape;226;p35"/>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pic>
        <p:nvPicPr>
          <p:cNvPr id="227" name="Google Shape;227;p35"/>
          <p:cNvPicPr preferRelativeResize="0"/>
          <p:nvPr/>
        </p:nvPicPr>
        <p:blipFill>
          <a:blip r:embed="rId3">
            <a:alphaModFix/>
          </a:blip>
          <a:stretch>
            <a:fillRect/>
          </a:stretch>
        </p:blipFill>
        <p:spPr>
          <a:xfrm>
            <a:off x="167532" y="1662850"/>
            <a:ext cx="4368626" cy="2205316"/>
          </a:xfrm>
          <a:prstGeom prst="rect">
            <a:avLst/>
          </a:prstGeom>
          <a:noFill/>
          <a:ln>
            <a:noFill/>
          </a:ln>
        </p:spPr>
      </p:pic>
      <p:pic>
        <p:nvPicPr>
          <p:cNvPr id="228" name="Google Shape;228;p35"/>
          <p:cNvPicPr preferRelativeResize="0"/>
          <p:nvPr/>
        </p:nvPicPr>
        <p:blipFill>
          <a:blip r:embed="rId4">
            <a:alphaModFix/>
          </a:blip>
          <a:stretch>
            <a:fillRect/>
          </a:stretch>
        </p:blipFill>
        <p:spPr>
          <a:xfrm>
            <a:off x="4618150" y="1622100"/>
            <a:ext cx="4339825" cy="21351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Focal Loss </a:t>
            </a:r>
            <a:endParaRPr>
              <a:solidFill>
                <a:schemeClr val="accent5"/>
              </a:solidFill>
              <a:latin typeface="Nunito"/>
              <a:ea typeface="Nunito"/>
              <a:cs typeface="Nunito"/>
              <a:sym typeface="Nunito"/>
            </a:endParaRPr>
          </a:p>
        </p:txBody>
      </p:sp>
      <p:sp>
        <p:nvSpPr>
          <p:cNvPr id="234" name="Google Shape;23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35" name="Google Shape;235;p36"/>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pic>
        <p:nvPicPr>
          <p:cNvPr id="236" name="Google Shape;236;p36"/>
          <p:cNvPicPr preferRelativeResize="0"/>
          <p:nvPr/>
        </p:nvPicPr>
        <p:blipFill>
          <a:blip r:embed="rId3">
            <a:alphaModFix/>
          </a:blip>
          <a:stretch>
            <a:fillRect/>
          </a:stretch>
        </p:blipFill>
        <p:spPr>
          <a:xfrm>
            <a:off x="311700" y="1942363"/>
            <a:ext cx="4206350" cy="2123400"/>
          </a:xfrm>
          <a:prstGeom prst="rect">
            <a:avLst/>
          </a:prstGeom>
          <a:noFill/>
          <a:ln>
            <a:noFill/>
          </a:ln>
        </p:spPr>
      </p:pic>
      <p:pic>
        <p:nvPicPr>
          <p:cNvPr id="237" name="Google Shape;237;p36"/>
          <p:cNvPicPr preferRelativeResize="0"/>
          <p:nvPr/>
        </p:nvPicPr>
        <p:blipFill>
          <a:blip r:embed="rId4">
            <a:alphaModFix/>
          </a:blip>
          <a:stretch>
            <a:fillRect/>
          </a:stretch>
        </p:blipFill>
        <p:spPr>
          <a:xfrm>
            <a:off x="4571998" y="1882966"/>
            <a:ext cx="4385974" cy="22421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Using Focal Loss + DeepLabV3+</a:t>
            </a:r>
            <a:endParaRPr>
              <a:solidFill>
                <a:schemeClr val="accent5"/>
              </a:solidFill>
              <a:latin typeface="Nunito"/>
              <a:ea typeface="Nunito"/>
              <a:cs typeface="Nunito"/>
              <a:sym typeface="Nunito"/>
            </a:endParaRPr>
          </a:p>
        </p:txBody>
      </p:sp>
      <p:sp>
        <p:nvSpPr>
          <p:cNvPr id="243" name="Google Shape;243;p37"/>
          <p:cNvSpPr txBox="1"/>
          <p:nvPr>
            <p:ph idx="1" type="body"/>
          </p:nvPr>
        </p:nvSpPr>
        <p:spPr>
          <a:xfrm>
            <a:off x="311700" y="796200"/>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solidFill>
                <a:schemeClr val="dk1"/>
              </a:solidFill>
              <a:latin typeface="Nunito"/>
              <a:ea typeface="Nunito"/>
              <a:cs typeface="Nunito"/>
              <a:sym typeface="Nunito"/>
            </a:endParaRPr>
          </a:p>
          <a:p>
            <a:pPr indent="-317500" lvl="0" marL="457200" rtl="0" algn="l">
              <a:spcBef>
                <a:spcPts val="1200"/>
              </a:spcBef>
              <a:spcAft>
                <a:spcPts val="0"/>
              </a:spcAft>
              <a:buClr>
                <a:schemeClr val="dk1"/>
              </a:buClr>
              <a:buSzPts val="1400"/>
              <a:buFont typeface="Nunito"/>
              <a:buChar char="-"/>
            </a:pPr>
            <a:r>
              <a:rPr lang="en" sz="1400">
                <a:solidFill>
                  <a:schemeClr val="dk1"/>
                </a:solidFill>
                <a:latin typeface="Nunito"/>
                <a:ea typeface="Nunito"/>
                <a:cs typeface="Nunito"/>
                <a:sym typeface="Nunito"/>
              </a:rPr>
              <a:t>Lack of localisation - segmentation</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Predictions with ground truth masks </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False detections in non-runway areas.</a:t>
            </a:r>
            <a:endParaRPr sz="1400">
              <a:latin typeface="Nunito"/>
              <a:ea typeface="Nunito"/>
              <a:cs typeface="Nunito"/>
              <a:sym typeface="Nunito"/>
            </a:endParaRPr>
          </a:p>
        </p:txBody>
      </p:sp>
      <p:cxnSp>
        <p:nvCxnSpPr>
          <p:cNvPr id="244" name="Google Shape;244;p37"/>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pic>
        <p:nvPicPr>
          <p:cNvPr id="245" name="Google Shape;245;p37"/>
          <p:cNvPicPr preferRelativeResize="0"/>
          <p:nvPr/>
        </p:nvPicPr>
        <p:blipFill rotWithShape="1">
          <a:blip r:embed="rId3">
            <a:alphaModFix/>
          </a:blip>
          <a:srcRect b="3885" l="2961" r="875" t="3829"/>
          <a:stretch/>
        </p:blipFill>
        <p:spPr>
          <a:xfrm>
            <a:off x="870275" y="2328965"/>
            <a:ext cx="6827699" cy="2334250"/>
          </a:xfrm>
          <a:prstGeom prst="rect">
            <a:avLst/>
          </a:prstGeom>
          <a:noFill/>
          <a:ln>
            <a:noFill/>
          </a:ln>
        </p:spPr>
      </p:pic>
      <p:sp>
        <p:nvSpPr>
          <p:cNvPr id="246" name="Google Shape;24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Our Solution</a:t>
            </a:r>
            <a:endParaRPr>
              <a:solidFill>
                <a:schemeClr val="accent5"/>
              </a:solidFill>
              <a:latin typeface="Nunito"/>
              <a:ea typeface="Nunito"/>
              <a:cs typeface="Nunito"/>
              <a:sym typeface="Nunito"/>
            </a:endParaRPr>
          </a:p>
        </p:txBody>
      </p:sp>
      <p:sp>
        <p:nvSpPr>
          <p:cNvPr id="252" name="Google Shape;252;p38"/>
          <p:cNvSpPr txBox="1"/>
          <p:nvPr>
            <p:ph idx="1" type="body"/>
          </p:nvPr>
        </p:nvSpPr>
        <p:spPr>
          <a:xfrm>
            <a:off x="127350" y="1152475"/>
            <a:ext cx="8889300" cy="3856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chemeClr val="dk1"/>
                </a:solidFill>
                <a:latin typeface="Nunito"/>
                <a:ea typeface="Nunito"/>
                <a:cs typeface="Nunito"/>
                <a:sym typeface="Nunito"/>
              </a:rPr>
              <a:t>Abstract</a:t>
            </a:r>
            <a:endParaRPr b="1" sz="1400">
              <a:solidFill>
                <a:schemeClr val="dk1"/>
              </a:solidFill>
              <a:latin typeface="Nunito"/>
              <a:ea typeface="Nunito"/>
              <a:cs typeface="Nunito"/>
              <a:sym typeface="Nunito"/>
            </a:endParaRPr>
          </a:p>
          <a:p>
            <a:pPr indent="0" lvl="0" marL="457200" rtl="0" algn="l">
              <a:spcBef>
                <a:spcPts val="1200"/>
              </a:spcBef>
              <a:spcAft>
                <a:spcPts val="0"/>
              </a:spcAft>
              <a:buNone/>
            </a:pPr>
            <a:r>
              <a:rPr lang="en" sz="1400">
                <a:solidFill>
                  <a:schemeClr val="dk1"/>
                </a:solidFill>
                <a:latin typeface="Nunito"/>
                <a:ea typeface="Nunito"/>
                <a:cs typeface="Nunito"/>
                <a:sym typeface="Nunito"/>
              </a:rPr>
              <a:t>We developed a YOLOv8-based system to detect clandestine airstrips in the Amazon Basin, enabling real-time, large-scale monitoring of illegal activities. Unlike older segmentation models, our approach delivers precise bounding boxes, integrates DEM filtering to remove unsuitable terrain, and leverages OSM overlays to cut false positives from roads. Combined with a larger curated dataset and efficient tiling, the pipeline offers accurate, scalable, and actionable intelligence for enforcement and conservation.</a:t>
            </a:r>
            <a:endParaRPr sz="1400">
              <a:solidFill>
                <a:schemeClr val="dk1"/>
              </a:solidFill>
              <a:latin typeface="Nunito"/>
              <a:ea typeface="Nunito"/>
              <a:cs typeface="Nunito"/>
              <a:sym typeface="Nunito"/>
            </a:endParaRPr>
          </a:p>
          <a:p>
            <a:pPr indent="0" lvl="0" marL="0" rtl="0" algn="l">
              <a:spcBef>
                <a:spcPts val="1200"/>
              </a:spcBef>
              <a:spcAft>
                <a:spcPts val="0"/>
              </a:spcAft>
              <a:buNone/>
            </a:pPr>
            <a:r>
              <a:rPr b="1" lang="en" sz="1400">
                <a:solidFill>
                  <a:schemeClr val="dk1"/>
                </a:solidFill>
                <a:latin typeface="Nunito"/>
                <a:ea typeface="Nunito"/>
                <a:cs typeface="Nunito"/>
                <a:sym typeface="Nunito"/>
              </a:rPr>
              <a:t>Novelty</a:t>
            </a:r>
            <a:endParaRPr b="1" sz="1400">
              <a:solidFill>
                <a:schemeClr val="dk1"/>
              </a:solidFill>
              <a:latin typeface="Nunito"/>
              <a:ea typeface="Nunito"/>
              <a:cs typeface="Nunito"/>
              <a:sym typeface="Nunito"/>
            </a:endParaRPr>
          </a:p>
          <a:p>
            <a:pPr indent="-317500" lvl="0" marL="457200" rtl="0" algn="l">
              <a:spcBef>
                <a:spcPts val="1200"/>
              </a:spcBef>
              <a:spcAft>
                <a:spcPts val="0"/>
              </a:spcAft>
              <a:buClr>
                <a:schemeClr val="dk1"/>
              </a:buClr>
              <a:buSzPts val="1400"/>
              <a:buFont typeface="Nunito"/>
              <a:buChar char="●"/>
            </a:pPr>
            <a:r>
              <a:rPr lang="en" sz="1400">
                <a:solidFill>
                  <a:schemeClr val="dk1"/>
                </a:solidFill>
                <a:latin typeface="Nunito"/>
                <a:ea typeface="Nunito"/>
                <a:cs typeface="Nunito"/>
                <a:sym typeface="Nunito"/>
              </a:rPr>
              <a:t>YOLOv8 replaces patch CNN</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Bounding boxes &gt; segmentation masks</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DEM slope filter for terrain viability</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OSM overlay for false-positive reduction</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Larger, re-annotated dataset</a:t>
            </a:r>
            <a:endParaRPr sz="1400">
              <a:solidFill>
                <a:schemeClr val="dk1"/>
              </a:solidFill>
              <a:latin typeface="Nunito"/>
              <a:ea typeface="Nunito"/>
              <a:cs typeface="Nunito"/>
              <a:sym typeface="Nunito"/>
            </a:endParaRPr>
          </a:p>
          <a:p>
            <a:pPr indent="0" lvl="0" marL="457200" rtl="0" algn="l">
              <a:spcBef>
                <a:spcPts val="1200"/>
              </a:spcBef>
              <a:spcAft>
                <a:spcPts val="1200"/>
              </a:spcAft>
              <a:buNone/>
            </a:pPr>
            <a:r>
              <a:t/>
            </a:r>
            <a:endParaRPr b="1" sz="1400">
              <a:solidFill>
                <a:schemeClr val="dk1"/>
              </a:solidFill>
              <a:latin typeface="Nunito"/>
              <a:ea typeface="Nunito"/>
              <a:cs typeface="Nunito"/>
              <a:sym typeface="Nunito"/>
            </a:endParaRPr>
          </a:p>
        </p:txBody>
      </p:sp>
      <p:cxnSp>
        <p:nvCxnSpPr>
          <p:cNvPr id="253" name="Google Shape;253;p38"/>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Our Initial Approaches</a:t>
            </a:r>
            <a:endParaRPr>
              <a:solidFill>
                <a:schemeClr val="accent5"/>
              </a:solidFill>
              <a:latin typeface="Nunito"/>
              <a:ea typeface="Nunito"/>
              <a:cs typeface="Nunito"/>
              <a:sym typeface="Nunito"/>
            </a:endParaRPr>
          </a:p>
        </p:txBody>
      </p:sp>
      <p:sp>
        <p:nvSpPr>
          <p:cNvPr id="260" name="Google Shape;26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400">
                <a:solidFill>
                  <a:schemeClr val="dk1"/>
                </a:solidFill>
                <a:latin typeface="Nunito"/>
                <a:ea typeface="Nunito"/>
                <a:cs typeface="Nunito"/>
                <a:sym typeface="Nunito"/>
              </a:rPr>
              <a:t>YOLOv8 : Precise Bounding Boxes</a:t>
            </a:r>
            <a:br>
              <a:rPr b="1" lang="en" sz="1400">
                <a:solidFill>
                  <a:schemeClr val="dk1"/>
                </a:solidFill>
                <a:latin typeface="Nunito"/>
                <a:ea typeface="Nunito"/>
                <a:cs typeface="Nunito"/>
                <a:sym typeface="Nunito"/>
              </a:rPr>
            </a:br>
            <a:r>
              <a:rPr lang="en" sz="1400">
                <a:solidFill>
                  <a:schemeClr val="dk1"/>
                </a:solidFill>
                <a:latin typeface="Nunito"/>
                <a:ea typeface="Nunito"/>
                <a:cs typeface="Nunito"/>
                <a:sym typeface="Nunito"/>
              </a:rPr>
              <a:t> Direct bounding box predictions replace noisy segmentation masks. Faster, cleaner outputs enable real-time monitoring, easier human verification, and higher localization accuracy across vast regions.</a:t>
            </a:r>
            <a:endParaRPr sz="1400">
              <a:solidFill>
                <a:schemeClr val="dk1"/>
              </a:solidFill>
              <a:latin typeface="Nunito"/>
              <a:ea typeface="Nunito"/>
              <a:cs typeface="Nunito"/>
              <a:sym typeface="Nunito"/>
            </a:endParaRPr>
          </a:p>
          <a:p>
            <a:pPr indent="0" lvl="0" marL="0" rtl="0" algn="l">
              <a:spcBef>
                <a:spcPts val="1200"/>
              </a:spcBef>
              <a:spcAft>
                <a:spcPts val="0"/>
              </a:spcAft>
              <a:buNone/>
            </a:pPr>
            <a:r>
              <a:rPr b="1" lang="en" sz="1400">
                <a:solidFill>
                  <a:schemeClr val="dk1"/>
                </a:solidFill>
                <a:latin typeface="Nunito"/>
                <a:ea typeface="Nunito"/>
                <a:cs typeface="Nunito"/>
                <a:sym typeface="Nunito"/>
              </a:rPr>
              <a:t>Data Elevation Model (DEM) Preprocessor : Terrain filtering</a:t>
            </a:r>
            <a:endParaRPr b="1" sz="14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400">
                <a:solidFill>
                  <a:schemeClr val="dk1"/>
                </a:solidFill>
                <a:latin typeface="Nunito"/>
                <a:ea typeface="Nunito"/>
                <a:cs typeface="Nunito"/>
                <a:sym typeface="Nunito"/>
              </a:rPr>
              <a:t>Copernicus DEM data provides terrain analysis, removes tiles with infeasible terrain (&gt;2° slope). This reduces false positives, cuts search space, and ensures detections focus only on viable runway sites.</a:t>
            </a:r>
            <a:endParaRPr sz="1400">
              <a:solidFill>
                <a:schemeClr val="dk1"/>
              </a:solidFill>
              <a:latin typeface="Nunito"/>
              <a:ea typeface="Nunito"/>
              <a:cs typeface="Nunito"/>
              <a:sym typeface="Nunito"/>
            </a:endParaRPr>
          </a:p>
          <a:p>
            <a:pPr indent="0" lvl="0" marL="0" rtl="0" algn="l">
              <a:spcBef>
                <a:spcPts val="1200"/>
              </a:spcBef>
              <a:spcAft>
                <a:spcPts val="0"/>
              </a:spcAft>
              <a:buClr>
                <a:schemeClr val="dk1"/>
              </a:buClr>
              <a:buSzPts val="1100"/>
              <a:buFont typeface="Arial"/>
              <a:buNone/>
            </a:pPr>
            <a:r>
              <a:rPr b="1" lang="en" sz="1400">
                <a:solidFill>
                  <a:schemeClr val="dk1"/>
                </a:solidFill>
                <a:latin typeface="Nunito"/>
                <a:ea typeface="Nunito"/>
                <a:cs typeface="Nunito"/>
                <a:sym typeface="Nunito"/>
              </a:rPr>
              <a:t>Open Street Map (OSM) Overlay : Context-Aware Validation</a:t>
            </a:r>
            <a:br>
              <a:rPr b="1" lang="en" sz="1400">
                <a:solidFill>
                  <a:schemeClr val="dk1"/>
                </a:solidFill>
                <a:latin typeface="Nunito"/>
                <a:ea typeface="Nunito"/>
                <a:cs typeface="Nunito"/>
                <a:sym typeface="Nunito"/>
              </a:rPr>
            </a:br>
            <a:r>
              <a:rPr lang="en" sz="1400">
                <a:solidFill>
                  <a:schemeClr val="dk1"/>
                </a:solidFill>
                <a:latin typeface="Nunito"/>
                <a:ea typeface="Nunito"/>
                <a:cs typeface="Nunito"/>
                <a:sym typeface="Nunito"/>
              </a:rPr>
              <a:t> Bounding boxes are cross-checked against OSM data for roads and man-made structures. Suspect overlaps are flagged(marked with yellow boxes), reducing road-like false positives and introducing transparency for rapid human validation.</a:t>
            </a:r>
            <a:endParaRPr sz="1400">
              <a:solidFill>
                <a:schemeClr val="dk1"/>
              </a:solidFill>
              <a:latin typeface="Nunito"/>
              <a:ea typeface="Nunito"/>
              <a:cs typeface="Nunito"/>
              <a:sym typeface="Nunito"/>
            </a:endParaRPr>
          </a:p>
          <a:p>
            <a:pPr indent="0" lvl="0" marL="0" rtl="0" algn="l">
              <a:spcBef>
                <a:spcPts val="1200"/>
              </a:spcBef>
              <a:spcAft>
                <a:spcPts val="1200"/>
              </a:spcAft>
              <a:buNone/>
            </a:pPr>
            <a:r>
              <a:rPr b="1" lang="en" sz="1400">
                <a:solidFill>
                  <a:schemeClr val="dk1"/>
                </a:solidFill>
                <a:latin typeface="Nunito"/>
                <a:ea typeface="Nunito"/>
                <a:cs typeface="Nunito"/>
                <a:sym typeface="Nunito"/>
              </a:rPr>
              <a:t>Tiling + Stitching : Allows quick search on large AOIs</a:t>
            </a:r>
            <a:br>
              <a:rPr b="1" lang="en" sz="1400">
                <a:solidFill>
                  <a:schemeClr val="dk1"/>
                </a:solidFill>
                <a:latin typeface="Nunito"/>
                <a:ea typeface="Nunito"/>
                <a:cs typeface="Nunito"/>
                <a:sym typeface="Nunito"/>
              </a:rPr>
            </a:br>
            <a:r>
              <a:rPr lang="en" sz="1400">
                <a:solidFill>
                  <a:schemeClr val="dk1"/>
                </a:solidFill>
                <a:latin typeface="Nunito"/>
                <a:ea typeface="Nunito"/>
                <a:cs typeface="Nunito"/>
                <a:sym typeface="Nunito"/>
              </a:rPr>
              <a:t> AOIs are divided into overlapping 512×512 tiles for inference, then stitched back with detections. </a:t>
            </a:r>
            <a:endParaRPr b="1" sz="1700">
              <a:solidFill>
                <a:schemeClr val="dk1"/>
              </a:solidFill>
              <a:latin typeface="Nunito"/>
              <a:ea typeface="Nunito"/>
              <a:cs typeface="Nunito"/>
              <a:sym typeface="Nunito"/>
            </a:endParaRPr>
          </a:p>
        </p:txBody>
      </p:sp>
      <p:sp>
        <p:nvSpPr>
          <p:cNvPr id="261" name="Google Shape;26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cxnSp>
        <p:nvCxnSpPr>
          <p:cNvPr id="262" name="Google Shape;262;p39"/>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Development - Enhancing the Dataset</a:t>
            </a:r>
            <a:endParaRPr>
              <a:solidFill>
                <a:schemeClr val="accent5"/>
              </a:solidFill>
              <a:latin typeface="Nunito"/>
              <a:ea typeface="Nunito"/>
              <a:cs typeface="Nunito"/>
              <a:sym typeface="Nunito"/>
            </a:endParaRPr>
          </a:p>
        </p:txBody>
      </p:sp>
      <p:sp>
        <p:nvSpPr>
          <p:cNvPr id="268" name="Google Shape;268;p40"/>
          <p:cNvSpPr txBox="1"/>
          <p:nvPr>
            <p:ph idx="1" type="body"/>
          </p:nvPr>
        </p:nvSpPr>
        <p:spPr>
          <a:xfrm>
            <a:off x="0" y="1449800"/>
            <a:ext cx="4123200" cy="2835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Nunito"/>
              <a:buChar char="●"/>
            </a:pPr>
            <a:r>
              <a:rPr lang="en" sz="1400">
                <a:solidFill>
                  <a:schemeClr val="dk1"/>
                </a:solidFill>
                <a:latin typeface="Nunito"/>
                <a:ea typeface="Nunito"/>
                <a:cs typeface="Nunito"/>
                <a:sym typeface="Nunito"/>
              </a:rPr>
              <a:t>Used the NYT dataset (1,262 locations) - richer than 154-image baseline</a:t>
            </a:r>
            <a:endParaRPr sz="1400">
              <a:solidFill>
                <a:schemeClr val="dk1"/>
              </a:solidFill>
              <a:latin typeface="Nunito"/>
              <a:ea typeface="Nunito"/>
              <a:cs typeface="Nunito"/>
              <a:sym typeface="Nunito"/>
            </a:endParaRPr>
          </a:p>
          <a:p>
            <a:pPr indent="-317500" lvl="0" marL="457200" rtl="0" algn="l">
              <a:lnSpc>
                <a:spcPct val="115000"/>
              </a:lnSpc>
              <a:spcBef>
                <a:spcPts val="1000"/>
              </a:spcBef>
              <a:spcAft>
                <a:spcPts val="0"/>
              </a:spcAft>
              <a:buClr>
                <a:schemeClr val="dk1"/>
              </a:buClr>
              <a:buSzPts val="1400"/>
              <a:buFont typeface="Nunito"/>
              <a:buChar char="●"/>
            </a:pPr>
            <a:r>
              <a:rPr lang="en" sz="1400">
                <a:solidFill>
                  <a:schemeClr val="dk1"/>
                </a:solidFill>
                <a:latin typeface="Nunito"/>
                <a:ea typeface="Nunito"/>
                <a:cs typeface="Nunito"/>
                <a:sym typeface="Nunito"/>
              </a:rPr>
              <a:t>Copernicus Sentinel-1 &amp; 2 imagery -radar + optical mix, penetrates cloud cover</a:t>
            </a:r>
            <a:endParaRPr sz="1400">
              <a:solidFill>
                <a:schemeClr val="dk1"/>
              </a:solidFill>
              <a:latin typeface="Nunito"/>
              <a:ea typeface="Nunito"/>
              <a:cs typeface="Nunito"/>
              <a:sym typeface="Nunito"/>
            </a:endParaRPr>
          </a:p>
          <a:p>
            <a:pPr indent="-317500" lvl="0" marL="457200" rtl="0" algn="l">
              <a:lnSpc>
                <a:spcPct val="115000"/>
              </a:lnSpc>
              <a:spcBef>
                <a:spcPts val="1000"/>
              </a:spcBef>
              <a:spcAft>
                <a:spcPts val="0"/>
              </a:spcAft>
              <a:buClr>
                <a:schemeClr val="dk1"/>
              </a:buClr>
              <a:buSzPts val="1400"/>
              <a:buFont typeface="Nunito"/>
              <a:buChar char="●"/>
            </a:pPr>
            <a:r>
              <a:rPr lang="en" sz="1400">
                <a:solidFill>
                  <a:schemeClr val="dk1"/>
                </a:solidFill>
                <a:latin typeface="Nunito"/>
                <a:ea typeface="Nunito"/>
                <a:cs typeface="Nunito"/>
                <a:sym typeface="Nunito"/>
              </a:rPr>
              <a:t>Extracted 9 spectral bands from Google Earth Engine using data from </a:t>
            </a:r>
            <a:r>
              <a:rPr lang="en" sz="1400" u="sng">
                <a:solidFill>
                  <a:schemeClr val="hlink"/>
                </a:solidFill>
                <a:latin typeface="Nunito"/>
                <a:ea typeface="Nunito"/>
                <a:cs typeface="Nunito"/>
                <a:sym typeface="Nunito"/>
                <a:hlinkClick r:id="rId3"/>
              </a:rPr>
              <a:t>copernicus.eu</a:t>
            </a:r>
            <a:r>
              <a:rPr lang="en" sz="1400">
                <a:solidFill>
                  <a:schemeClr val="dk1"/>
                </a:solidFill>
                <a:latin typeface="Nunito"/>
                <a:ea typeface="Nunito"/>
                <a:cs typeface="Nunito"/>
                <a:sym typeface="Nunito"/>
              </a:rPr>
              <a:t> dataspace  - full spectrum for validation</a:t>
            </a:r>
            <a:endParaRPr sz="1400">
              <a:solidFill>
                <a:schemeClr val="dk1"/>
              </a:solidFill>
              <a:latin typeface="Nunito"/>
              <a:ea typeface="Nunito"/>
              <a:cs typeface="Nunito"/>
              <a:sym typeface="Nunito"/>
            </a:endParaRPr>
          </a:p>
          <a:p>
            <a:pPr indent="-317500" lvl="0" marL="457200" rtl="0" algn="l">
              <a:lnSpc>
                <a:spcPct val="115000"/>
              </a:lnSpc>
              <a:spcBef>
                <a:spcPts val="1000"/>
              </a:spcBef>
              <a:spcAft>
                <a:spcPts val="0"/>
              </a:spcAft>
              <a:buClr>
                <a:schemeClr val="dk1"/>
              </a:buClr>
              <a:buSzPts val="1400"/>
              <a:buFont typeface="Nunito"/>
              <a:buChar char="●"/>
            </a:pPr>
            <a:r>
              <a:rPr lang="en" sz="1400">
                <a:solidFill>
                  <a:schemeClr val="dk1"/>
                </a:solidFill>
                <a:latin typeface="Nunito"/>
                <a:ea typeface="Nunito"/>
                <a:cs typeface="Nunito"/>
                <a:sym typeface="Nunito"/>
              </a:rPr>
              <a:t>Manual binary mask annotation - ensures label accuracy</a:t>
            </a:r>
            <a:endParaRPr sz="1400">
              <a:solidFill>
                <a:schemeClr val="dk1"/>
              </a:solidFill>
              <a:latin typeface="Nunito"/>
              <a:ea typeface="Nunito"/>
              <a:cs typeface="Nunito"/>
              <a:sym typeface="Nunito"/>
            </a:endParaRPr>
          </a:p>
          <a:p>
            <a:pPr indent="-317500" lvl="0" marL="457200" rtl="0" algn="l">
              <a:lnSpc>
                <a:spcPct val="115000"/>
              </a:lnSpc>
              <a:spcBef>
                <a:spcPts val="1200"/>
              </a:spcBef>
              <a:spcAft>
                <a:spcPts val="0"/>
              </a:spcAft>
              <a:buClr>
                <a:schemeClr val="dk1"/>
              </a:buClr>
              <a:buSzPts val="1400"/>
              <a:buFont typeface="Nunito"/>
              <a:buChar char="●"/>
            </a:pPr>
            <a:r>
              <a:rPr lang="en" sz="1400">
                <a:solidFill>
                  <a:schemeClr val="dk1"/>
                </a:solidFill>
                <a:latin typeface="Nunito"/>
                <a:ea typeface="Nunito"/>
                <a:cs typeface="Nunito"/>
                <a:sym typeface="Nunito"/>
              </a:rPr>
              <a:t>Converted to YOLO bounding boxes - training-ready format</a:t>
            </a:r>
            <a:br>
              <a:rPr lang="en" sz="1400">
                <a:solidFill>
                  <a:schemeClr val="dk1"/>
                </a:solidFill>
                <a:latin typeface="Nunito"/>
                <a:ea typeface="Nunito"/>
                <a:cs typeface="Nunito"/>
                <a:sym typeface="Nunito"/>
              </a:rPr>
            </a:br>
            <a:endParaRPr sz="1400">
              <a:solidFill>
                <a:schemeClr val="dk1"/>
              </a:solidFill>
              <a:latin typeface="Nunito"/>
              <a:ea typeface="Nunito"/>
              <a:cs typeface="Nunito"/>
              <a:sym typeface="Nunito"/>
            </a:endParaRPr>
          </a:p>
          <a:p>
            <a:pPr indent="0" lvl="0" marL="457200" rtl="0" algn="l">
              <a:spcBef>
                <a:spcPts val="1200"/>
              </a:spcBef>
              <a:spcAft>
                <a:spcPts val="1200"/>
              </a:spcAft>
              <a:buNone/>
            </a:pPr>
            <a:r>
              <a:t/>
            </a:r>
            <a:endParaRPr sz="1400">
              <a:solidFill>
                <a:schemeClr val="dk1"/>
              </a:solidFill>
              <a:latin typeface="Nunito"/>
              <a:ea typeface="Nunito"/>
              <a:cs typeface="Nunito"/>
              <a:sym typeface="Nunito"/>
            </a:endParaRPr>
          </a:p>
        </p:txBody>
      </p:sp>
      <p:cxnSp>
        <p:nvCxnSpPr>
          <p:cNvPr id="269" name="Google Shape;269;p40"/>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270" name="Google Shape;27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pic>
        <p:nvPicPr>
          <p:cNvPr id="271" name="Google Shape;271;p40"/>
          <p:cNvPicPr preferRelativeResize="0"/>
          <p:nvPr/>
        </p:nvPicPr>
        <p:blipFill>
          <a:blip r:embed="rId4">
            <a:alphaModFix/>
          </a:blip>
          <a:stretch>
            <a:fillRect/>
          </a:stretch>
        </p:blipFill>
        <p:spPr>
          <a:xfrm>
            <a:off x="4217550" y="1914204"/>
            <a:ext cx="2323050" cy="2323050"/>
          </a:xfrm>
          <a:prstGeom prst="rect">
            <a:avLst/>
          </a:prstGeom>
          <a:noFill/>
          <a:ln>
            <a:noFill/>
          </a:ln>
        </p:spPr>
      </p:pic>
      <p:grpSp>
        <p:nvGrpSpPr>
          <p:cNvPr id="272" name="Google Shape;272;p40"/>
          <p:cNvGrpSpPr/>
          <p:nvPr/>
        </p:nvGrpSpPr>
        <p:grpSpPr>
          <a:xfrm>
            <a:off x="6634950" y="1914204"/>
            <a:ext cx="2323050" cy="2323050"/>
            <a:chOff x="6634950" y="1914204"/>
            <a:chExt cx="2323050" cy="2323050"/>
          </a:xfrm>
        </p:grpSpPr>
        <p:pic>
          <p:nvPicPr>
            <p:cNvPr id="273" name="Google Shape;273;p40"/>
            <p:cNvPicPr preferRelativeResize="0"/>
            <p:nvPr/>
          </p:nvPicPr>
          <p:blipFill>
            <a:blip r:embed="rId5">
              <a:alphaModFix/>
            </a:blip>
            <a:stretch>
              <a:fillRect/>
            </a:stretch>
          </p:blipFill>
          <p:spPr>
            <a:xfrm>
              <a:off x="6634950" y="1914204"/>
              <a:ext cx="2323050" cy="2323050"/>
            </a:xfrm>
            <a:prstGeom prst="rect">
              <a:avLst/>
            </a:prstGeom>
            <a:noFill/>
            <a:ln>
              <a:noFill/>
            </a:ln>
          </p:spPr>
        </p:pic>
        <p:sp>
          <p:nvSpPr>
            <p:cNvPr id="274" name="Google Shape;274;p40"/>
            <p:cNvSpPr/>
            <p:nvPr/>
          </p:nvSpPr>
          <p:spPr>
            <a:xfrm>
              <a:off x="7696875" y="2839614"/>
              <a:ext cx="199200" cy="47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Development </a:t>
            </a:r>
            <a:r>
              <a:rPr lang="en">
                <a:solidFill>
                  <a:schemeClr val="accent5"/>
                </a:solidFill>
                <a:latin typeface="Nunito"/>
                <a:ea typeface="Nunito"/>
                <a:cs typeface="Nunito"/>
                <a:sym typeface="Nunito"/>
              </a:rPr>
              <a:t>- YOLO Training</a:t>
            </a:r>
            <a:endParaRPr>
              <a:solidFill>
                <a:schemeClr val="accent5"/>
              </a:solidFill>
              <a:latin typeface="Nunito"/>
              <a:ea typeface="Nunito"/>
              <a:cs typeface="Nunito"/>
              <a:sym typeface="Nunito"/>
            </a:endParaRPr>
          </a:p>
        </p:txBody>
      </p:sp>
      <p:sp>
        <p:nvSpPr>
          <p:cNvPr id="280" name="Google Shape;280;p41"/>
          <p:cNvSpPr txBox="1"/>
          <p:nvPr>
            <p:ph idx="1" type="body"/>
          </p:nvPr>
        </p:nvSpPr>
        <p:spPr>
          <a:xfrm>
            <a:off x="311700" y="1340775"/>
            <a:ext cx="4605900" cy="3416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Font typeface="Nunito"/>
              <a:buChar char="●"/>
            </a:pPr>
            <a:r>
              <a:rPr b="1" lang="en" sz="1400">
                <a:solidFill>
                  <a:schemeClr val="dk1"/>
                </a:solidFill>
                <a:latin typeface="Nunito"/>
                <a:ea typeface="Nunito"/>
                <a:cs typeface="Nunito"/>
                <a:sym typeface="Nunito"/>
              </a:rPr>
              <a:t>Input:</a:t>
            </a:r>
            <a:r>
              <a:rPr lang="en" sz="1400">
                <a:solidFill>
                  <a:schemeClr val="dk1"/>
                </a:solidFill>
                <a:latin typeface="Nunito"/>
                <a:ea typeface="Nunito"/>
                <a:cs typeface="Nunito"/>
                <a:sym typeface="Nunito"/>
              </a:rPr>
              <a:t> RGB channels only - other bands added noise, reduced clarity</a:t>
            </a:r>
            <a:endParaRPr sz="1400">
              <a:solidFill>
                <a:schemeClr val="dk1"/>
              </a:solidFill>
              <a:latin typeface="Nunito"/>
              <a:ea typeface="Nunito"/>
              <a:cs typeface="Nunito"/>
              <a:sym typeface="Nunito"/>
            </a:endParaRPr>
          </a:p>
          <a:p>
            <a:pPr indent="-317500" lvl="0" marL="457200" rtl="0" algn="l">
              <a:spcBef>
                <a:spcPts val="1000"/>
              </a:spcBef>
              <a:spcAft>
                <a:spcPts val="0"/>
              </a:spcAft>
              <a:buClr>
                <a:schemeClr val="dk1"/>
              </a:buClr>
              <a:buSzPts val="1400"/>
              <a:buFont typeface="Nunito"/>
              <a:buChar char="●"/>
            </a:pPr>
            <a:r>
              <a:rPr b="1" lang="en" sz="1400">
                <a:solidFill>
                  <a:schemeClr val="dk1"/>
                </a:solidFill>
                <a:latin typeface="Nunito"/>
                <a:ea typeface="Nunito"/>
                <a:cs typeface="Nunito"/>
                <a:sym typeface="Nunito"/>
              </a:rPr>
              <a:t>Model:</a:t>
            </a:r>
            <a:r>
              <a:rPr lang="en" sz="1400">
                <a:solidFill>
                  <a:schemeClr val="dk1"/>
                </a:solidFill>
                <a:latin typeface="Nunito"/>
                <a:ea typeface="Nunito"/>
                <a:cs typeface="Nunito"/>
                <a:sym typeface="Nunito"/>
              </a:rPr>
              <a:t> YOLOv8s - 11.2M parameters</a:t>
            </a:r>
            <a:endParaRPr sz="1400">
              <a:solidFill>
                <a:schemeClr val="dk1"/>
              </a:solidFill>
              <a:latin typeface="Nunito"/>
              <a:ea typeface="Nunito"/>
              <a:cs typeface="Nunito"/>
              <a:sym typeface="Nunito"/>
            </a:endParaRPr>
          </a:p>
          <a:p>
            <a:pPr indent="-317500" lvl="0" marL="457200" rtl="0" algn="l">
              <a:spcBef>
                <a:spcPts val="1000"/>
              </a:spcBef>
              <a:spcAft>
                <a:spcPts val="0"/>
              </a:spcAft>
              <a:buClr>
                <a:schemeClr val="dk1"/>
              </a:buClr>
              <a:buSzPts val="1400"/>
              <a:buFont typeface="Nunito"/>
              <a:buChar char="●"/>
            </a:pPr>
            <a:r>
              <a:rPr b="1" lang="en" sz="1400">
                <a:solidFill>
                  <a:schemeClr val="dk1"/>
                </a:solidFill>
                <a:latin typeface="Nunito"/>
                <a:ea typeface="Nunito"/>
                <a:cs typeface="Nunito"/>
                <a:sym typeface="Nunito"/>
              </a:rPr>
              <a:t>Resolution: </a:t>
            </a:r>
            <a:r>
              <a:rPr lang="en" sz="1400">
                <a:solidFill>
                  <a:schemeClr val="dk1"/>
                </a:solidFill>
                <a:latin typeface="Nunito"/>
                <a:ea typeface="Nunito"/>
                <a:cs typeface="Nunito"/>
                <a:sym typeface="Nunito"/>
              </a:rPr>
              <a:t>512×512 px @10m </a:t>
            </a:r>
            <a:endParaRPr sz="1400">
              <a:solidFill>
                <a:schemeClr val="dk1"/>
              </a:solidFill>
              <a:latin typeface="Nunito"/>
              <a:ea typeface="Nunito"/>
              <a:cs typeface="Nunito"/>
              <a:sym typeface="Nunito"/>
            </a:endParaRPr>
          </a:p>
          <a:p>
            <a:pPr indent="-317500" lvl="0" marL="457200" rtl="0" algn="l">
              <a:spcBef>
                <a:spcPts val="1000"/>
              </a:spcBef>
              <a:spcAft>
                <a:spcPts val="0"/>
              </a:spcAft>
              <a:buClr>
                <a:schemeClr val="dk1"/>
              </a:buClr>
              <a:buSzPts val="1400"/>
              <a:buFont typeface="Nunito"/>
              <a:buChar char="●"/>
            </a:pPr>
            <a:r>
              <a:rPr b="1" lang="en" sz="1400">
                <a:solidFill>
                  <a:schemeClr val="dk1"/>
                </a:solidFill>
                <a:latin typeface="Nunito"/>
                <a:ea typeface="Nunito"/>
                <a:cs typeface="Nunito"/>
                <a:sym typeface="Nunito"/>
              </a:rPr>
              <a:t>Dataset:</a:t>
            </a:r>
            <a:r>
              <a:rPr lang="en" sz="1400">
                <a:solidFill>
                  <a:schemeClr val="dk1"/>
                </a:solidFill>
                <a:latin typeface="Nunito"/>
                <a:ea typeface="Nunito"/>
                <a:cs typeface="Nunito"/>
                <a:sym typeface="Nunito"/>
              </a:rPr>
              <a:t> 708 training 177 validation images, rest kept aside for testing</a:t>
            </a:r>
            <a:endParaRPr sz="1400">
              <a:solidFill>
                <a:schemeClr val="dk1"/>
              </a:solidFill>
              <a:latin typeface="Nunito"/>
              <a:ea typeface="Nunito"/>
              <a:cs typeface="Nunito"/>
              <a:sym typeface="Nunito"/>
            </a:endParaRPr>
          </a:p>
          <a:p>
            <a:pPr indent="-317500" lvl="0" marL="457200" rtl="0" algn="l">
              <a:spcBef>
                <a:spcPts val="1200"/>
              </a:spcBef>
              <a:spcAft>
                <a:spcPts val="0"/>
              </a:spcAft>
              <a:buClr>
                <a:schemeClr val="dk1"/>
              </a:buClr>
              <a:buSzPts val="1400"/>
              <a:buFont typeface="Nunito"/>
              <a:buChar char="●"/>
            </a:pPr>
            <a:r>
              <a:rPr lang="en" sz="1400">
                <a:solidFill>
                  <a:schemeClr val="dk1"/>
                </a:solidFill>
                <a:latin typeface="Nunito"/>
                <a:ea typeface="Nunito"/>
                <a:cs typeface="Nunito"/>
                <a:sym typeface="Nunito"/>
              </a:rPr>
              <a:t>Trained for 150 epochs - stable learning, high confidence </a:t>
            </a:r>
            <a:endParaRPr sz="1400">
              <a:solidFill>
                <a:schemeClr val="dk1"/>
              </a:solidFill>
              <a:latin typeface="Nunito"/>
              <a:ea typeface="Nunito"/>
              <a:cs typeface="Nunito"/>
              <a:sym typeface="Nunito"/>
            </a:endParaRPr>
          </a:p>
          <a:p>
            <a:pPr indent="0" lvl="0" marL="0" rtl="0" algn="l">
              <a:spcBef>
                <a:spcPts val="1200"/>
              </a:spcBef>
              <a:spcAft>
                <a:spcPts val="1200"/>
              </a:spcAft>
              <a:buNone/>
            </a:pPr>
            <a:r>
              <a:t/>
            </a:r>
            <a:endParaRPr sz="1400">
              <a:solidFill>
                <a:schemeClr val="dk1"/>
              </a:solidFill>
              <a:latin typeface="Nunito"/>
              <a:ea typeface="Nunito"/>
              <a:cs typeface="Nunito"/>
              <a:sym typeface="Nunito"/>
            </a:endParaRPr>
          </a:p>
        </p:txBody>
      </p:sp>
      <p:cxnSp>
        <p:nvCxnSpPr>
          <p:cNvPr id="281" name="Google Shape;281;p41"/>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282" name="Google Shape;28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pic>
        <p:nvPicPr>
          <p:cNvPr id="283" name="Google Shape;283;p41"/>
          <p:cNvPicPr preferRelativeResize="0"/>
          <p:nvPr/>
        </p:nvPicPr>
        <p:blipFill>
          <a:blip r:embed="rId3">
            <a:alphaModFix/>
          </a:blip>
          <a:stretch>
            <a:fillRect/>
          </a:stretch>
        </p:blipFill>
        <p:spPr>
          <a:xfrm>
            <a:off x="5434491" y="1207175"/>
            <a:ext cx="3448083" cy="3416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Results &amp; Metrics</a:t>
            </a:r>
            <a:endParaRPr>
              <a:solidFill>
                <a:schemeClr val="accent5"/>
              </a:solidFill>
              <a:latin typeface="Nunito"/>
              <a:ea typeface="Nunito"/>
              <a:cs typeface="Nunito"/>
              <a:sym typeface="Nunito"/>
            </a:endParaRPr>
          </a:p>
        </p:txBody>
      </p:sp>
      <p:pic>
        <p:nvPicPr>
          <p:cNvPr id="289" name="Google Shape;289;p42"/>
          <p:cNvPicPr preferRelativeResize="0"/>
          <p:nvPr/>
        </p:nvPicPr>
        <p:blipFill>
          <a:blip r:embed="rId3">
            <a:alphaModFix/>
          </a:blip>
          <a:stretch>
            <a:fillRect/>
          </a:stretch>
        </p:blipFill>
        <p:spPr>
          <a:xfrm>
            <a:off x="740950" y="1016225"/>
            <a:ext cx="7613148" cy="3806574"/>
          </a:xfrm>
          <a:prstGeom prst="rect">
            <a:avLst/>
          </a:prstGeom>
          <a:noFill/>
          <a:ln>
            <a:noFill/>
          </a:ln>
        </p:spPr>
      </p:pic>
      <p:sp>
        <p:nvSpPr>
          <p:cNvPr id="290" name="Google Shape;290;p42"/>
          <p:cNvSpPr txBox="1"/>
          <p:nvPr/>
        </p:nvSpPr>
        <p:spPr>
          <a:xfrm>
            <a:off x="512550" y="4896175"/>
            <a:ext cx="8163300" cy="17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Results after Training</a:t>
            </a:r>
            <a:endParaRPr sz="1100">
              <a:solidFill>
                <a:schemeClr val="dk2"/>
              </a:solidFill>
            </a:endParaRPr>
          </a:p>
        </p:txBody>
      </p:sp>
      <p:sp>
        <p:nvSpPr>
          <p:cNvPr id="291" name="Google Shape;29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92" name="Google Shape;292;p42"/>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Results &amp; Metrics</a:t>
            </a:r>
            <a:endParaRPr>
              <a:solidFill>
                <a:schemeClr val="accent5"/>
              </a:solidFill>
              <a:latin typeface="Nunito"/>
              <a:ea typeface="Nunito"/>
              <a:cs typeface="Nunito"/>
              <a:sym typeface="Nunito"/>
            </a:endParaRPr>
          </a:p>
        </p:txBody>
      </p:sp>
      <p:grpSp>
        <p:nvGrpSpPr>
          <p:cNvPr id="298" name="Google Shape;298;p43"/>
          <p:cNvGrpSpPr/>
          <p:nvPr/>
        </p:nvGrpSpPr>
        <p:grpSpPr>
          <a:xfrm>
            <a:off x="3024635" y="1069918"/>
            <a:ext cx="7672686" cy="3693149"/>
            <a:chOff x="512550" y="993575"/>
            <a:chExt cx="8163300" cy="3929300"/>
          </a:xfrm>
        </p:grpSpPr>
        <p:pic>
          <p:nvPicPr>
            <p:cNvPr id="299" name="Google Shape;299;p43"/>
            <p:cNvPicPr preferRelativeResize="0"/>
            <p:nvPr/>
          </p:nvPicPr>
          <p:blipFill rotWithShape="1">
            <a:blip r:embed="rId3">
              <a:alphaModFix/>
            </a:blip>
            <a:srcRect b="2451" l="3954" r="6567" t="5382"/>
            <a:stretch/>
          </p:blipFill>
          <p:spPr>
            <a:xfrm>
              <a:off x="2242000" y="993575"/>
              <a:ext cx="4677526" cy="3613550"/>
            </a:xfrm>
            <a:prstGeom prst="rect">
              <a:avLst/>
            </a:prstGeom>
            <a:noFill/>
            <a:ln>
              <a:noFill/>
            </a:ln>
          </p:spPr>
        </p:pic>
        <p:sp>
          <p:nvSpPr>
            <p:cNvPr id="300" name="Google Shape;300;p43"/>
            <p:cNvSpPr txBox="1"/>
            <p:nvPr/>
          </p:nvSpPr>
          <p:spPr>
            <a:xfrm>
              <a:off x="512550" y="4743775"/>
              <a:ext cx="8163300" cy="179100"/>
            </a:xfrm>
            <a:prstGeom prst="rect">
              <a:avLst/>
            </a:prstGeom>
            <a:noFill/>
            <a:ln>
              <a:noFill/>
            </a:ln>
          </p:spPr>
          <p:txBody>
            <a:bodyPr anchorCtr="0" anchor="ctr" bIns="85925" lIns="85925" spcFirstLastPara="1" rIns="85925" wrap="square" tIns="85925">
              <a:noAutofit/>
            </a:bodyPr>
            <a:lstStyle/>
            <a:p>
              <a:pPr indent="0" lvl="0" marL="0" rtl="0" algn="ctr">
                <a:spcBef>
                  <a:spcPts val="0"/>
                </a:spcBef>
                <a:spcAft>
                  <a:spcPts val="0"/>
                </a:spcAft>
                <a:buNone/>
              </a:pPr>
              <a:r>
                <a:rPr lang="en" sz="1033">
                  <a:solidFill>
                    <a:schemeClr val="dk2"/>
                  </a:solidFill>
                </a:rPr>
                <a:t>Confidence threshold data from metric maxing - final threshold used 40%</a:t>
              </a:r>
              <a:endParaRPr sz="1033">
                <a:solidFill>
                  <a:schemeClr val="dk2"/>
                </a:solidFill>
              </a:endParaRPr>
            </a:p>
          </p:txBody>
        </p:sp>
      </p:grpSp>
      <p:graphicFrame>
        <p:nvGraphicFramePr>
          <p:cNvPr id="301" name="Google Shape;301;p43"/>
          <p:cNvGraphicFramePr/>
          <p:nvPr/>
        </p:nvGraphicFramePr>
        <p:xfrm>
          <a:off x="161925" y="1499200"/>
          <a:ext cx="3000000" cy="3000000"/>
        </p:xfrm>
        <a:graphic>
          <a:graphicData uri="http://schemas.openxmlformats.org/drawingml/2006/table">
            <a:tbl>
              <a:tblPr>
                <a:noFill/>
                <a:tableStyleId>{0EFF8DB9-F539-479C-8919-1041EF5DB296}</a:tableStyleId>
              </a:tblPr>
              <a:tblGrid>
                <a:gridCol w="638175"/>
                <a:gridCol w="819150"/>
                <a:gridCol w="762000"/>
                <a:gridCol w="1123950"/>
                <a:gridCol w="1066800"/>
              </a:tblGrid>
              <a:tr h="521400">
                <a:tc>
                  <a:txBody>
                    <a:bodyPr/>
                    <a:lstStyle/>
                    <a:p>
                      <a:pPr indent="0" lvl="0" marL="0" rtl="0" algn="ctr">
                        <a:lnSpc>
                          <a:spcPct val="115000"/>
                        </a:lnSpc>
                        <a:spcBef>
                          <a:spcPts val="0"/>
                        </a:spcBef>
                        <a:spcAft>
                          <a:spcPts val="0"/>
                        </a:spcAft>
                        <a:buNone/>
                      </a:pPr>
                      <a:r>
                        <a:t/>
                      </a:r>
                      <a:endParaRPr b="1"/>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t>Train Initial</a:t>
                      </a:r>
                      <a:endParaRPr b="1" sz="13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t>Train Final</a:t>
                      </a:r>
                      <a:endParaRPr b="1" sz="13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t>Validation Initial</a:t>
                      </a:r>
                      <a:endParaRPr b="1" sz="13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t>Validation Final</a:t>
                      </a:r>
                      <a:endParaRPr b="1" sz="13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r>
              <a:tr h="556650">
                <a:tc>
                  <a:txBody>
                    <a:bodyPr/>
                    <a:lstStyle/>
                    <a:p>
                      <a:pPr indent="0" lvl="0" marL="0" rtl="0" algn="l">
                        <a:spcBef>
                          <a:spcPts val="0"/>
                        </a:spcBef>
                        <a:spcAft>
                          <a:spcPts val="0"/>
                        </a:spcAft>
                        <a:buNone/>
                      </a:pPr>
                      <a:r>
                        <a:rPr b="1" lang="en" sz="1300"/>
                        <a:t>Box loss</a:t>
                      </a:r>
                      <a:endParaRPr b="1" sz="13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t>2.01354</a:t>
                      </a:r>
                      <a:endParaRPr sz="12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highlight>
                            <a:srgbClr val="FFE599"/>
                          </a:highlight>
                        </a:rPr>
                        <a:t>0.59573</a:t>
                      </a:r>
                      <a:endParaRPr sz="1200">
                        <a:highlight>
                          <a:srgbClr val="FFE599"/>
                        </a:highlight>
                      </a:endParaRPr>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t>1.67715</a:t>
                      </a:r>
                      <a:endParaRPr sz="12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t>0.74876</a:t>
                      </a:r>
                      <a:endParaRPr sz="12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r>
              <a:tr h="556650">
                <a:tc>
                  <a:txBody>
                    <a:bodyPr/>
                    <a:lstStyle/>
                    <a:p>
                      <a:pPr indent="0" lvl="0" marL="0" rtl="0" algn="l">
                        <a:spcBef>
                          <a:spcPts val="0"/>
                        </a:spcBef>
                        <a:spcAft>
                          <a:spcPts val="0"/>
                        </a:spcAft>
                        <a:buNone/>
                      </a:pPr>
                      <a:r>
                        <a:rPr b="1" lang="en" sz="1300"/>
                        <a:t>Class loss</a:t>
                      </a:r>
                      <a:endParaRPr b="1" sz="13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t>5.77662</a:t>
                      </a:r>
                      <a:endParaRPr sz="12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highlight>
                            <a:srgbClr val="FFE599"/>
                          </a:highlight>
                        </a:rPr>
                        <a:t>0.41188</a:t>
                      </a:r>
                      <a:endParaRPr sz="1200">
                        <a:highlight>
                          <a:srgbClr val="FFE599"/>
                        </a:highlight>
                      </a:endParaRPr>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t>2.95033</a:t>
                      </a:r>
                      <a:endParaRPr sz="12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t>0.62287</a:t>
                      </a:r>
                      <a:endParaRPr sz="12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r>
              <a:tr h="556650">
                <a:tc>
                  <a:txBody>
                    <a:bodyPr/>
                    <a:lstStyle/>
                    <a:p>
                      <a:pPr indent="0" lvl="0" marL="0" rtl="0" algn="l">
                        <a:spcBef>
                          <a:spcPts val="0"/>
                        </a:spcBef>
                        <a:spcAft>
                          <a:spcPts val="0"/>
                        </a:spcAft>
                        <a:buNone/>
                      </a:pPr>
                      <a:r>
                        <a:rPr b="1" lang="en" sz="1300"/>
                        <a:t>DFL loss</a:t>
                      </a:r>
                      <a:endParaRPr b="1" sz="13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t>1.62607</a:t>
                      </a:r>
                      <a:endParaRPr sz="12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highlight>
                            <a:srgbClr val="FFE599"/>
                          </a:highlight>
                        </a:rPr>
                        <a:t>0.89890</a:t>
                      </a:r>
                      <a:endParaRPr sz="1200">
                        <a:highlight>
                          <a:srgbClr val="FFE599"/>
                        </a:highlight>
                      </a:endParaRPr>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t>1.50289</a:t>
                      </a:r>
                      <a:endParaRPr sz="12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c>
                  <a:txBody>
                    <a:bodyPr/>
                    <a:lstStyle/>
                    <a:p>
                      <a:pPr indent="0" lvl="0" marL="0" rtl="0" algn="l">
                        <a:spcBef>
                          <a:spcPts val="0"/>
                        </a:spcBef>
                        <a:spcAft>
                          <a:spcPts val="0"/>
                        </a:spcAft>
                        <a:buNone/>
                      </a:pPr>
                      <a:r>
                        <a:rPr lang="en" sz="1200"/>
                        <a:t>0.99481</a:t>
                      </a:r>
                      <a:endParaRPr sz="1200"/>
                    </a:p>
                  </a:txBody>
                  <a:tcPr marT="91425" marB="91425" marR="91425" marL="91425">
                    <a:lnL cap="flat" cmpd="sng" w="9525">
                      <a:solidFill>
                        <a:srgbClr val="79989B"/>
                      </a:solidFill>
                      <a:prstDash val="solid"/>
                      <a:round/>
                      <a:headEnd len="sm" w="sm" type="none"/>
                      <a:tailEnd len="sm" w="sm" type="none"/>
                    </a:lnL>
                    <a:lnR cap="flat" cmpd="sng" w="9525">
                      <a:solidFill>
                        <a:srgbClr val="79989B"/>
                      </a:solidFill>
                      <a:prstDash val="solid"/>
                      <a:round/>
                      <a:headEnd len="sm" w="sm" type="none"/>
                      <a:tailEnd len="sm" w="sm" type="none"/>
                    </a:lnR>
                    <a:lnT cap="flat" cmpd="sng" w="9525">
                      <a:solidFill>
                        <a:srgbClr val="79989B"/>
                      </a:solidFill>
                      <a:prstDash val="solid"/>
                      <a:round/>
                      <a:headEnd len="sm" w="sm" type="none"/>
                      <a:tailEnd len="sm" w="sm" type="none"/>
                    </a:lnT>
                    <a:lnB cap="flat" cmpd="sng" w="9525">
                      <a:solidFill>
                        <a:srgbClr val="79989B"/>
                      </a:solidFill>
                      <a:prstDash val="solid"/>
                      <a:round/>
                      <a:headEnd len="sm" w="sm" type="none"/>
                      <a:tailEnd len="sm" w="sm" type="none"/>
                    </a:lnB>
                  </a:tcPr>
                </a:tc>
              </a:tr>
            </a:tbl>
          </a:graphicData>
        </a:graphic>
      </p:graphicFrame>
      <p:cxnSp>
        <p:nvCxnSpPr>
          <p:cNvPr id="302" name="Google Shape;302;p43"/>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Problem Statement</a:t>
            </a:r>
            <a:endParaRPr>
              <a:solidFill>
                <a:schemeClr val="accent5"/>
              </a:solidFill>
              <a:latin typeface="Nunito"/>
              <a:ea typeface="Nunito"/>
              <a:cs typeface="Nunito"/>
              <a:sym typeface="Nunito"/>
            </a:endParaRPr>
          </a:p>
        </p:txBody>
      </p:sp>
      <p:sp>
        <p:nvSpPr>
          <p:cNvPr id="150" name="Google Shape;150;p26"/>
          <p:cNvSpPr txBox="1"/>
          <p:nvPr>
            <p:ph idx="1" type="body"/>
          </p:nvPr>
        </p:nvSpPr>
        <p:spPr>
          <a:xfrm>
            <a:off x="-88600" y="1152475"/>
            <a:ext cx="5349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400">
              <a:solidFill>
                <a:schemeClr val="dk1"/>
              </a:solidFill>
              <a:latin typeface="Nunito"/>
              <a:ea typeface="Nunito"/>
              <a:cs typeface="Nunito"/>
              <a:sym typeface="Nunito"/>
            </a:endParaRPr>
          </a:p>
          <a:p>
            <a:pPr indent="-342900" lvl="0" marL="457200" rtl="0" algn="l">
              <a:spcBef>
                <a:spcPts val="1200"/>
              </a:spcBef>
              <a:spcAft>
                <a:spcPts val="0"/>
              </a:spcAft>
              <a:buSzPts val="1800"/>
              <a:buFont typeface="Nunito"/>
              <a:buChar char="-"/>
            </a:pPr>
            <a:r>
              <a:rPr lang="en">
                <a:latin typeface="Nunito"/>
                <a:ea typeface="Nunito"/>
                <a:cs typeface="Nunito"/>
                <a:sym typeface="Nunito"/>
              </a:rPr>
              <a:t>Illegal drug trafficking in the Amazon basin </a:t>
            </a:r>
            <a:endParaRPr>
              <a:latin typeface="Nunito"/>
              <a:ea typeface="Nunito"/>
              <a:cs typeface="Nunito"/>
              <a:sym typeface="Nunito"/>
            </a:endParaRPr>
          </a:p>
          <a:p>
            <a:pPr indent="0" lvl="0" marL="457200" rtl="0" algn="l">
              <a:spcBef>
                <a:spcPts val="1200"/>
              </a:spcBef>
              <a:spcAft>
                <a:spcPts val="0"/>
              </a:spcAft>
              <a:buNone/>
            </a:pPr>
            <a:r>
              <a:rPr lang="en">
                <a:latin typeface="Nunito"/>
                <a:ea typeface="Nunito"/>
                <a:cs typeface="Nunito"/>
                <a:sym typeface="Nunito"/>
              </a:rPr>
              <a:t>often use hidden runways </a:t>
            </a:r>
            <a:endParaRPr>
              <a:latin typeface="Nunito"/>
              <a:ea typeface="Nunito"/>
              <a:cs typeface="Nunito"/>
              <a:sym typeface="Nunito"/>
            </a:endParaRPr>
          </a:p>
          <a:p>
            <a:pPr indent="-342900" lvl="0" marL="457200" rtl="0" algn="l">
              <a:spcBef>
                <a:spcPts val="1200"/>
              </a:spcBef>
              <a:spcAft>
                <a:spcPts val="0"/>
              </a:spcAft>
              <a:buSzPts val="1800"/>
              <a:buFont typeface="Nunito"/>
              <a:buChar char="-"/>
            </a:pPr>
            <a:r>
              <a:rPr lang="en">
                <a:latin typeface="Nunito"/>
                <a:ea typeface="Nunito"/>
                <a:cs typeface="Nunito"/>
                <a:sym typeface="Nunito"/>
              </a:rPr>
              <a:t>Difficult to detect under dense forest canopy</a:t>
            </a:r>
            <a:endParaRPr>
              <a:latin typeface="Nunito"/>
              <a:ea typeface="Nunito"/>
              <a:cs typeface="Nunito"/>
              <a:sym typeface="Nunito"/>
            </a:endParaRPr>
          </a:p>
          <a:p>
            <a:pPr indent="-342900" lvl="0" marL="457200" rtl="0" algn="l">
              <a:spcBef>
                <a:spcPts val="0"/>
              </a:spcBef>
              <a:spcAft>
                <a:spcPts val="0"/>
              </a:spcAft>
              <a:buSzPts val="1800"/>
              <a:buFont typeface="Nunito"/>
              <a:buChar char="-"/>
            </a:pPr>
            <a:r>
              <a:rPr lang="en">
                <a:latin typeface="Nunito"/>
                <a:ea typeface="Nunito"/>
                <a:cs typeface="Nunito"/>
                <a:sym typeface="Nunito"/>
              </a:rPr>
              <a:t>Detecting these airstrips can help </a:t>
            </a:r>
            <a:br>
              <a:rPr lang="en">
                <a:latin typeface="Nunito"/>
                <a:ea typeface="Nunito"/>
                <a:cs typeface="Nunito"/>
                <a:sym typeface="Nunito"/>
              </a:rPr>
            </a:br>
            <a:r>
              <a:rPr lang="en">
                <a:latin typeface="Nunito"/>
                <a:ea typeface="Nunito"/>
                <a:cs typeface="Nunito"/>
                <a:sym typeface="Nunito"/>
              </a:rPr>
              <a:t>l</a:t>
            </a:r>
            <a:r>
              <a:rPr lang="en">
                <a:latin typeface="Nunito"/>
                <a:ea typeface="Nunito"/>
                <a:cs typeface="Nunito"/>
                <a:sym typeface="Nunito"/>
              </a:rPr>
              <a:t>aw enforcement act quick</a:t>
            </a:r>
            <a:endParaRPr>
              <a:solidFill>
                <a:schemeClr val="dk1"/>
              </a:solidFill>
              <a:latin typeface="Nunito"/>
              <a:ea typeface="Nunito"/>
              <a:cs typeface="Nunito"/>
              <a:sym typeface="Nunito"/>
            </a:endParaRPr>
          </a:p>
        </p:txBody>
      </p:sp>
      <p:cxnSp>
        <p:nvCxnSpPr>
          <p:cNvPr id="151" name="Google Shape;151;p26"/>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pic>
        <p:nvPicPr>
          <p:cNvPr id="152" name="Google Shape;152;p26" title="id_699.png"/>
          <p:cNvPicPr preferRelativeResize="0"/>
          <p:nvPr/>
        </p:nvPicPr>
        <p:blipFill>
          <a:blip r:embed="rId3">
            <a:alphaModFix/>
          </a:blip>
          <a:stretch>
            <a:fillRect/>
          </a:stretch>
        </p:blipFill>
        <p:spPr>
          <a:xfrm>
            <a:off x="5115750" y="1152475"/>
            <a:ext cx="3601700" cy="3594700"/>
          </a:xfrm>
          <a:prstGeom prst="rect">
            <a:avLst/>
          </a:prstGeom>
          <a:noFill/>
          <a:ln>
            <a:noFill/>
          </a:ln>
        </p:spPr>
      </p:pic>
      <p:sp>
        <p:nvSpPr>
          <p:cNvPr id="153" name="Google Shape;15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Development - DEM Preprocessor</a:t>
            </a:r>
            <a:endParaRPr>
              <a:solidFill>
                <a:schemeClr val="accent5"/>
              </a:solidFill>
              <a:latin typeface="Nunito"/>
              <a:ea typeface="Nunito"/>
              <a:cs typeface="Nunito"/>
              <a:sym typeface="Nunito"/>
            </a:endParaRPr>
          </a:p>
        </p:txBody>
      </p:sp>
      <p:sp>
        <p:nvSpPr>
          <p:cNvPr id="308" name="Google Shape;308;p44"/>
          <p:cNvSpPr txBox="1"/>
          <p:nvPr>
            <p:ph idx="1" type="body"/>
          </p:nvPr>
        </p:nvSpPr>
        <p:spPr>
          <a:xfrm>
            <a:off x="203375" y="1340775"/>
            <a:ext cx="4021200" cy="3416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Font typeface="Nunito"/>
              <a:buChar char="●"/>
            </a:pPr>
            <a:r>
              <a:rPr b="1" lang="en" sz="1400">
                <a:solidFill>
                  <a:schemeClr val="dk1"/>
                </a:solidFill>
                <a:latin typeface="Nunito"/>
                <a:ea typeface="Nunito"/>
                <a:cs typeface="Nunito"/>
                <a:sym typeface="Nunito"/>
              </a:rPr>
              <a:t>Source:</a:t>
            </a:r>
            <a:r>
              <a:rPr lang="en" sz="1400">
                <a:solidFill>
                  <a:schemeClr val="dk1"/>
                </a:solidFill>
                <a:latin typeface="Nunito"/>
                <a:ea typeface="Nunito"/>
                <a:cs typeface="Nunito"/>
                <a:sym typeface="Nunito"/>
              </a:rPr>
              <a:t> Copernicus DEM (30m) - high-quality elevation data</a:t>
            </a:r>
            <a:br>
              <a:rPr lang="en" sz="1400">
                <a:solidFill>
                  <a:schemeClr val="dk1"/>
                </a:solidFill>
                <a:latin typeface="Nunito"/>
                <a:ea typeface="Nunito"/>
                <a:cs typeface="Nunito"/>
                <a:sym typeface="Nunito"/>
              </a:rPr>
            </a:b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b="1" lang="en" sz="1400">
                <a:solidFill>
                  <a:schemeClr val="dk1"/>
                </a:solidFill>
                <a:latin typeface="Nunito"/>
                <a:ea typeface="Nunito"/>
                <a:cs typeface="Nunito"/>
                <a:sym typeface="Nunito"/>
              </a:rPr>
              <a:t>Threshold: </a:t>
            </a:r>
            <a:r>
              <a:rPr lang="en" sz="1400">
                <a:solidFill>
                  <a:schemeClr val="dk1"/>
                </a:solidFill>
                <a:latin typeface="Nunito"/>
                <a:ea typeface="Nunito"/>
                <a:cs typeface="Nunito"/>
                <a:sym typeface="Nunito"/>
              </a:rPr>
              <a:t>≥10% slope &lt;2° - feasible runway terrain only</a:t>
            </a:r>
            <a:br>
              <a:rPr lang="en" sz="1400">
                <a:solidFill>
                  <a:schemeClr val="dk1"/>
                </a:solidFill>
                <a:latin typeface="Nunito"/>
                <a:ea typeface="Nunito"/>
                <a:cs typeface="Nunito"/>
                <a:sym typeface="Nunito"/>
              </a:rPr>
            </a:b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Filters steep, unusable regions - eliminates false sites early</a:t>
            </a:r>
            <a:br>
              <a:rPr lang="en" sz="1400">
                <a:solidFill>
                  <a:schemeClr val="dk1"/>
                </a:solidFill>
                <a:latin typeface="Nunito"/>
                <a:ea typeface="Nunito"/>
                <a:cs typeface="Nunito"/>
                <a:sym typeface="Nunito"/>
              </a:rPr>
            </a:b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Narrows search space - model focuses on realistic candidates</a:t>
            </a:r>
            <a:endParaRPr sz="1400">
              <a:solidFill>
                <a:schemeClr val="dk1"/>
              </a:solidFill>
              <a:latin typeface="Nunito"/>
              <a:ea typeface="Nunito"/>
              <a:cs typeface="Nunito"/>
              <a:sym typeface="Nunito"/>
            </a:endParaRPr>
          </a:p>
          <a:p>
            <a:pPr indent="0" lvl="0" marL="457200" rtl="0" algn="l">
              <a:spcBef>
                <a:spcPts val="1200"/>
              </a:spcBef>
              <a:spcAft>
                <a:spcPts val="1200"/>
              </a:spcAft>
              <a:buNone/>
            </a:pPr>
            <a:r>
              <a:t/>
            </a:r>
            <a:endParaRPr sz="1400">
              <a:solidFill>
                <a:schemeClr val="dk1"/>
              </a:solidFill>
              <a:latin typeface="Nunito"/>
              <a:ea typeface="Nunito"/>
              <a:cs typeface="Nunito"/>
              <a:sym typeface="Nunito"/>
            </a:endParaRPr>
          </a:p>
        </p:txBody>
      </p:sp>
      <p:cxnSp>
        <p:nvCxnSpPr>
          <p:cNvPr id="309" name="Google Shape;309;p44"/>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pic>
        <p:nvPicPr>
          <p:cNvPr id="311" name="Google Shape;311;p44"/>
          <p:cNvPicPr preferRelativeResize="0"/>
          <p:nvPr/>
        </p:nvPicPr>
        <p:blipFill>
          <a:blip r:embed="rId3">
            <a:alphaModFix/>
          </a:blip>
          <a:stretch>
            <a:fillRect/>
          </a:stretch>
        </p:blipFill>
        <p:spPr>
          <a:xfrm>
            <a:off x="4481475" y="1167763"/>
            <a:ext cx="4350824" cy="1847700"/>
          </a:xfrm>
          <a:prstGeom prst="rect">
            <a:avLst/>
          </a:prstGeom>
          <a:noFill/>
          <a:ln>
            <a:noFill/>
          </a:ln>
        </p:spPr>
      </p:pic>
      <p:pic>
        <p:nvPicPr>
          <p:cNvPr id="312" name="Google Shape;312;p44"/>
          <p:cNvPicPr preferRelativeResize="0"/>
          <p:nvPr/>
        </p:nvPicPr>
        <p:blipFill rotWithShape="1">
          <a:blip r:embed="rId4">
            <a:alphaModFix/>
          </a:blip>
          <a:srcRect b="6415" l="15585" r="20093" t="11435"/>
          <a:stretch/>
        </p:blipFill>
        <p:spPr>
          <a:xfrm>
            <a:off x="5501525" y="3015450"/>
            <a:ext cx="2200850" cy="2076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Development - OSM overlay</a:t>
            </a:r>
            <a:endParaRPr>
              <a:solidFill>
                <a:schemeClr val="accent5"/>
              </a:solidFill>
              <a:latin typeface="Nunito"/>
              <a:ea typeface="Nunito"/>
              <a:cs typeface="Nunito"/>
              <a:sym typeface="Nunito"/>
            </a:endParaRPr>
          </a:p>
        </p:txBody>
      </p:sp>
      <p:sp>
        <p:nvSpPr>
          <p:cNvPr id="318" name="Google Shape;318;p45"/>
          <p:cNvSpPr txBox="1"/>
          <p:nvPr>
            <p:ph idx="1" type="body"/>
          </p:nvPr>
        </p:nvSpPr>
        <p:spPr>
          <a:xfrm>
            <a:off x="203375" y="1640425"/>
            <a:ext cx="3258000" cy="3416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Font typeface="Nunito"/>
              <a:buChar char="●"/>
            </a:pPr>
            <a:r>
              <a:rPr b="1" lang="en" sz="1400">
                <a:solidFill>
                  <a:schemeClr val="dk1"/>
                </a:solidFill>
                <a:latin typeface="Nunito"/>
                <a:ea typeface="Nunito"/>
                <a:cs typeface="Nunito"/>
                <a:sym typeface="Nunito"/>
              </a:rPr>
              <a:t>Source:</a:t>
            </a:r>
            <a:r>
              <a:rPr lang="en" sz="1400">
                <a:solidFill>
                  <a:schemeClr val="dk1"/>
                </a:solidFill>
                <a:latin typeface="Nunito"/>
                <a:ea typeface="Nunito"/>
                <a:cs typeface="Nunito"/>
                <a:sym typeface="Nunito"/>
              </a:rPr>
              <a:t> OpenStreetMap data accessed via Overpass API</a:t>
            </a:r>
            <a:endParaRPr sz="1400">
              <a:solidFill>
                <a:schemeClr val="dk1"/>
              </a:solidFill>
              <a:latin typeface="Nunito"/>
              <a:ea typeface="Nunito"/>
              <a:cs typeface="Nunito"/>
              <a:sym typeface="Nunito"/>
            </a:endParaRPr>
          </a:p>
          <a:p>
            <a:pPr indent="-317500" lvl="0" marL="457200" rtl="0" algn="l">
              <a:spcBef>
                <a:spcPts val="1000"/>
              </a:spcBef>
              <a:spcAft>
                <a:spcPts val="0"/>
              </a:spcAft>
              <a:buClr>
                <a:schemeClr val="dk1"/>
              </a:buClr>
              <a:buSzPts val="1400"/>
              <a:buFont typeface="Nunito"/>
              <a:buChar char="●"/>
            </a:pPr>
            <a:r>
              <a:rPr lang="en" sz="1400">
                <a:solidFill>
                  <a:schemeClr val="dk1"/>
                </a:solidFill>
                <a:latin typeface="Nunito"/>
                <a:ea typeface="Nunito"/>
                <a:cs typeface="Nunito"/>
                <a:sym typeface="Nunito"/>
              </a:rPr>
              <a:t>Removes road-like false detections </a:t>
            </a:r>
            <a:r>
              <a:rPr lang="en" sz="1400">
                <a:solidFill>
                  <a:schemeClr val="dk1"/>
                </a:solidFill>
                <a:latin typeface="Nunito"/>
                <a:ea typeface="Nunito"/>
                <a:cs typeface="Nunito"/>
                <a:sym typeface="Nunito"/>
              </a:rPr>
              <a:t>-roads, man-made structures, highways.</a:t>
            </a:r>
            <a:endParaRPr sz="1400">
              <a:solidFill>
                <a:schemeClr val="dk1"/>
              </a:solidFill>
              <a:latin typeface="Nunito"/>
              <a:ea typeface="Nunito"/>
              <a:cs typeface="Nunito"/>
              <a:sym typeface="Nunito"/>
            </a:endParaRPr>
          </a:p>
          <a:p>
            <a:pPr indent="-317500" lvl="0" marL="457200" rtl="0" algn="l">
              <a:spcBef>
                <a:spcPts val="1200"/>
              </a:spcBef>
              <a:spcAft>
                <a:spcPts val="1000"/>
              </a:spcAft>
              <a:buClr>
                <a:schemeClr val="dk1"/>
              </a:buClr>
              <a:buSzPts val="1400"/>
              <a:buFont typeface="Nunito"/>
              <a:buChar char="●"/>
            </a:pPr>
            <a:r>
              <a:rPr lang="en" sz="1400">
                <a:solidFill>
                  <a:schemeClr val="dk1"/>
                </a:solidFill>
                <a:latin typeface="Nunito"/>
                <a:ea typeface="Nunito"/>
                <a:cs typeface="Nunito"/>
                <a:sym typeface="Nunito"/>
              </a:rPr>
              <a:t>Bounding boxes with road overlap are flagged and marked in yellow - ensure expert validation</a:t>
            </a:r>
            <a:endParaRPr sz="1400">
              <a:solidFill>
                <a:schemeClr val="dk1"/>
              </a:solidFill>
              <a:latin typeface="Nunito"/>
              <a:ea typeface="Nunito"/>
              <a:cs typeface="Nunito"/>
              <a:sym typeface="Nunito"/>
            </a:endParaRPr>
          </a:p>
        </p:txBody>
      </p:sp>
      <p:cxnSp>
        <p:nvCxnSpPr>
          <p:cNvPr id="319" name="Google Shape;319;p45"/>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320" name="Google Shape;32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pic>
        <p:nvPicPr>
          <p:cNvPr id="321" name="Google Shape;321;p45"/>
          <p:cNvPicPr preferRelativeResize="0"/>
          <p:nvPr/>
        </p:nvPicPr>
        <p:blipFill>
          <a:blip r:embed="rId3">
            <a:alphaModFix/>
          </a:blip>
          <a:stretch>
            <a:fillRect/>
          </a:stretch>
        </p:blipFill>
        <p:spPr>
          <a:xfrm>
            <a:off x="6144600" y="1777925"/>
            <a:ext cx="2813374" cy="2605300"/>
          </a:xfrm>
          <a:prstGeom prst="rect">
            <a:avLst/>
          </a:prstGeom>
          <a:noFill/>
          <a:ln>
            <a:noFill/>
          </a:ln>
        </p:spPr>
      </p:pic>
      <p:pic>
        <p:nvPicPr>
          <p:cNvPr id="322" name="Google Shape;322;p45"/>
          <p:cNvPicPr preferRelativeResize="0"/>
          <p:nvPr/>
        </p:nvPicPr>
        <p:blipFill rotWithShape="1">
          <a:blip r:embed="rId4">
            <a:alphaModFix/>
          </a:blip>
          <a:srcRect b="16183" l="26836" r="1770" t="13482"/>
          <a:stretch/>
        </p:blipFill>
        <p:spPr>
          <a:xfrm>
            <a:off x="3483364" y="1797850"/>
            <a:ext cx="2583786" cy="2565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Development - Tiling &amp; AOI Processing</a:t>
            </a:r>
            <a:endParaRPr>
              <a:solidFill>
                <a:schemeClr val="accent5"/>
              </a:solidFill>
              <a:latin typeface="Nunito"/>
              <a:ea typeface="Nunito"/>
              <a:cs typeface="Nunito"/>
              <a:sym typeface="Nunito"/>
            </a:endParaRPr>
          </a:p>
        </p:txBody>
      </p:sp>
      <p:sp>
        <p:nvSpPr>
          <p:cNvPr id="328" name="Google Shape;328;p46"/>
          <p:cNvSpPr txBox="1"/>
          <p:nvPr>
            <p:ph idx="1" type="body"/>
          </p:nvPr>
        </p:nvSpPr>
        <p:spPr>
          <a:xfrm>
            <a:off x="311700" y="1390325"/>
            <a:ext cx="4605900" cy="3416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Font typeface="Nunito"/>
              <a:buChar char="●"/>
            </a:pPr>
            <a:r>
              <a:rPr lang="en" sz="1400">
                <a:solidFill>
                  <a:schemeClr val="dk1"/>
                </a:solidFill>
                <a:latin typeface="Nunito"/>
                <a:ea typeface="Nunito"/>
                <a:cs typeface="Nunito"/>
                <a:sym typeface="Nunito"/>
              </a:rPr>
              <a:t>AOIs: 50×50 km regions - large operational zones</a:t>
            </a:r>
            <a:br>
              <a:rPr lang="en" sz="1400">
                <a:solidFill>
                  <a:schemeClr val="dk1"/>
                </a:solidFill>
                <a:latin typeface="Nunito"/>
                <a:ea typeface="Nunito"/>
                <a:cs typeface="Nunito"/>
                <a:sym typeface="Nunito"/>
              </a:rPr>
            </a:b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Split into 5.12×5.12 km tiles - 512×512 px each</a:t>
            </a:r>
            <a:br>
              <a:rPr lang="en" sz="1400">
                <a:solidFill>
                  <a:schemeClr val="dk1"/>
                </a:solidFill>
                <a:latin typeface="Nunito"/>
                <a:ea typeface="Nunito"/>
                <a:cs typeface="Nunito"/>
                <a:sym typeface="Nunito"/>
              </a:rPr>
            </a:b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256 px overlap - avoids edge artifacts, missed detections</a:t>
            </a:r>
            <a:br>
              <a:rPr lang="en" sz="1400">
                <a:solidFill>
                  <a:schemeClr val="dk1"/>
                </a:solidFill>
                <a:latin typeface="Nunito"/>
                <a:ea typeface="Nunito"/>
                <a:cs typeface="Nunito"/>
                <a:sym typeface="Nunito"/>
              </a:rPr>
            </a:b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Each tile - preprocessed, run through YOLO, </a:t>
            </a:r>
            <a:r>
              <a:rPr lang="en" sz="1400">
                <a:solidFill>
                  <a:schemeClr val="dk1"/>
                </a:solidFill>
                <a:latin typeface="Nunito"/>
                <a:ea typeface="Nunito"/>
                <a:cs typeface="Nunito"/>
                <a:sym typeface="Nunito"/>
              </a:rPr>
              <a:t>post processed</a:t>
            </a:r>
            <a:br>
              <a:rPr lang="en" sz="1400">
                <a:solidFill>
                  <a:schemeClr val="dk1"/>
                </a:solidFill>
                <a:latin typeface="Nunito"/>
                <a:ea typeface="Nunito"/>
                <a:cs typeface="Nunito"/>
                <a:sym typeface="Nunito"/>
              </a:rPr>
            </a:b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All tiles stitched back - detections mapped to full AOI</a:t>
            </a:r>
            <a:endParaRPr sz="1400">
              <a:solidFill>
                <a:schemeClr val="dk1"/>
              </a:solidFill>
              <a:latin typeface="Nunito"/>
              <a:ea typeface="Nunito"/>
              <a:cs typeface="Nunito"/>
              <a:sym typeface="Nunito"/>
            </a:endParaRPr>
          </a:p>
          <a:p>
            <a:pPr indent="0" lvl="0" marL="457200" rtl="0" algn="l">
              <a:spcBef>
                <a:spcPts val="1200"/>
              </a:spcBef>
              <a:spcAft>
                <a:spcPts val="1200"/>
              </a:spcAft>
              <a:buNone/>
            </a:pPr>
            <a:r>
              <a:t/>
            </a:r>
            <a:endParaRPr sz="1400">
              <a:solidFill>
                <a:schemeClr val="dk1"/>
              </a:solidFill>
              <a:latin typeface="Nunito"/>
              <a:ea typeface="Nunito"/>
              <a:cs typeface="Nunito"/>
              <a:sym typeface="Nunito"/>
            </a:endParaRPr>
          </a:p>
        </p:txBody>
      </p:sp>
      <p:cxnSp>
        <p:nvCxnSpPr>
          <p:cNvPr id="329" name="Google Shape;329;p46"/>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pic>
        <p:nvPicPr>
          <p:cNvPr id="331" name="Google Shape;331;p46"/>
          <p:cNvPicPr preferRelativeResize="0"/>
          <p:nvPr/>
        </p:nvPicPr>
        <p:blipFill>
          <a:blip r:embed="rId3">
            <a:alphaModFix/>
          </a:blip>
          <a:stretch>
            <a:fillRect/>
          </a:stretch>
        </p:blipFill>
        <p:spPr>
          <a:xfrm>
            <a:off x="5209425" y="1336325"/>
            <a:ext cx="3358381" cy="33268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Pipeline </a:t>
            </a:r>
            <a:endParaRPr>
              <a:solidFill>
                <a:schemeClr val="accent5"/>
              </a:solidFill>
              <a:latin typeface="Nunito"/>
              <a:ea typeface="Nunito"/>
              <a:cs typeface="Nunito"/>
              <a:sym typeface="Nunito"/>
            </a:endParaRPr>
          </a:p>
        </p:txBody>
      </p:sp>
      <p:cxnSp>
        <p:nvCxnSpPr>
          <p:cNvPr id="337" name="Google Shape;337;p47"/>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338" name="Google Shape;33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pic>
        <p:nvPicPr>
          <p:cNvPr id="339" name="Google Shape;339;p47"/>
          <p:cNvPicPr preferRelativeResize="0"/>
          <p:nvPr/>
        </p:nvPicPr>
        <p:blipFill>
          <a:blip r:embed="rId3">
            <a:alphaModFix/>
          </a:blip>
          <a:stretch>
            <a:fillRect/>
          </a:stretch>
        </p:blipFill>
        <p:spPr>
          <a:xfrm>
            <a:off x="1477400" y="1232225"/>
            <a:ext cx="6189193" cy="37687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Augmentation Batches</a:t>
            </a:r>
            <a:endParaRPr>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chemeClr val="accent5"/>
              </a:solidFill>
              <a:latin typeface="Nunito"/>
              <a:ea typeface="Nunito"/>
              <a:cs typeface="Nunito"/>
              <a:sym typeface="Nunito"/>
            </a:endParaRPr>
          </a:p>
        </p:txBody>
      </p:sp>
      <p:pic>
        <p:nvPicPr>
          <p:cNvPr id="345" name="Google Shape;345;p48"/>
          <p:cNvPicPr preferRelativeResize="0"/>
          <p:nvPr/>
        </p:nvPicPr>
        <p:blipFill>
          <a:blip r:embed="rId3">
            <a:alphaModFix/>
          </a:blip>
          <a:stretch>
            <a:fillRect/>
          </a:stretch>
        </p:blipFill>
        <p:spPr>
          <a:xfrm>
            <a:off x="381000" y="1017725"/>
            <a:ext cx="3820978" cy="3820978"/>
          </a:xfrm>
          <a:prstGeom prst="rect">
            <a:avLst/>
          </a:prstGeom>
          <a:noFill/>
          <a:ln>
            <a:noFill/>
          </a:ln>
        </p:spPr>
      </p:pic>
      <p:pic>
        <p:nvPicPr>
          <p:cNvPr id="346" name="Google Shape;346;p48"/>
          <p:cNvPicPr preferRelativeResize="0"/>
          <p:nvPr/>
        </p:nvPicPr>
        <p:blipFill>
          <a:blip r:embed="rId4">
            <a:alphaModFix/>
          </a:blip>
          <a:stretch>
            <a:fillRect/>
          </a:stretch>
        </p:blipFill>
        <p:spPr>
          <a:xfrm>
            <a:off x="4811578" y="1017725"/>
            <a:ext cx="3820978" cy="3820978"/>
          </a:xfrm>
          <a:prstGeom prst="rect">
            <a:avLst/>
          </a:prstGeom>
          <a:noFill/>
          <a:ln>
            <a:noFill/>
          </a:ln>
        </p:spPr>
      </p:pic>
      <p:sp>
        <p:nvSpPr>
          <p:cNvPr id="347" name="Google Shape;347;p48"/>
          <p:cNvSpPr txBox="1"/>
          <p:nvPr/>
        </p:nvSpPr>
        <p:spPr>
          <a:xfrm>
            <a:off x="512550" y="4896175"/>
            <a:ext cx="8163300" cy="17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Augmented training batches</a:t>
            </a:r>
            <a:endParaRPr sz="1100">
              <a:solidFill>
                <a:schemeClr val="dk2"/>
              </a:solidFill>
            </a:endParaRPr>
          </a:p>
        </p:txBody>
      </p:sp>
      <p:sp>
        <p:nvSpPr>
          <p:cNvPr id="348" name="Google Shape;34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Validation</a:t>
            </a:r>
            <a:endParaRPr>
              <a:solidFill>
                <a:schemeClr val="accent5"/>
              </a:solidFill>
              <a:latin typeface="Nunito"/>
              <a:ea typeface="Nunito"/>
              <a:cs typeface="Nunito"/>
              <a:sym typeface="Nunito"/>
            </a:endParaRPr>
          </a:p>
        </p:txBody>
      </p:sp>
      <p:pic>
        <p:nvPicPr>
          <p:cNvPr id="354" name="Google Shape;354;p49"/>
          <p:cNvPicPr preferRelativeResize="0"/>
          <p:nvPr/>
        </p:nvPicPr>
        <p:blipFill>
          <a:blip r:embed="rId3">
            <a:alphaModFix/>
          </a:blip>
          <a:stretch>
            <a:fillRect/>
          </a:stretch>
        </p:blipFill>
        <p:spPr>
          <a:xfrm>
            <a:off x="381000" y="1017725"/>
            <a:ext cx="4004515" cy="3820975"/>
          </a:xfrm>
          <a:prstGeom prst="rect">
            <a:avLst/>
          </a:prstGeom>
          <a:noFill/>
          <a:ln>
            <a:noFill/>
          </a:ln>
        </p:spPr>
      </p:pic>
      <p:pic>
        <p:nvPicPr>
          <p:cNvPr id="355" name="Google Shape;355;p49"/>
          <p:cNvPicPr preferRelativeResize="0"/>
          <p:nvPr/>
        </p:nvPicPr>
        <p:blipFill>
          <a:blip r:embed="rId4">
            <a:alphaModFix/>
          </a:blip>
          <a:stretch>
            <a:fillRect/>
          </a:stretch>
        </p:blipFill>
        <p:spPr>
          <a:xfrm>
            <a:off x="4766515" y="1017725"/>
            <a:ext cx="4004515" cy="3820975"/>
          </a:xfrm>
          <a:prstGeom prst="rect">
            <a:avLst/>
          </a:prstGeom>
          <a:noFill/>
          <a:ln>
            <a:noFill/>
          </a:ln>
        </p:spPr>
      </p:pic>
      <p:sp>
        <p:nvSpPr>
          <p:cNvPr id="356" name="Google Shape;356;p49"/>
          <p:cNvSpPr txBox="1"/>
          <p:nvPr/>
        </p:nvSpPr>
        <p:spPr>
          <a:xfrm>
            <a:off x="311700" y="4838700"/>
            <a:ext cx="8364000" cy="17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rPr>
              <a:t>                  Validation batch with the bounding boxes                                                            Predictions from yolo model </a:t>
            </a:r>
            <a:endParaRPr sz="1100">
              <a:solidFill>
                <a:schemeClr val="dk2"/>
              </a:solidFill>
            </a:endParaRPr>
          </a:p>
        </p:txBody>
      </p:sp>
      <p:sp>
        <p:nvSpPr>
          <p:cNvPr id="357" name="Google Shape;35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Working Demo</a:t>
            </a:r>
            <a:endParaRPr>
              <a:solidFill>
                <a:schemeClr val="accent5"/>
              </a:solidFill>
              <a:latin typeface="Nunito"/>
              <a:ea typeface="Nunito"/>
              <a:cs typeface="Nunito"/>
              <a:sym typeface="Nunito"/>
            </a:endParaRPr>
          </a:p>
        </p:txBody>
      </p:sp>
      <p:cxnSp>
        <p:nvCxnSpPr>
          <p:cNvPr id="363" name="Google Shape;363;p50"/>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364" name="Google Shape;36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50"/>
          <p:cNvPicPr preferRelativeResize="0"/>
          <p:nvPr/>
        </p:nvPicPr>
        <p:blipFill rotWithShape="1">
          <a:blip r:embed="rId3">
            <a:alphaModFix/>
          </a:blip>
          <a:srcRect b="0" l="8250" r="8242" t="2429"/>
          <a:stretch/>
        </p:blipFill>
        <p:spPr>
          <a:xfrm>
            <a:off x="126975" y="1544850"/>
            <a:ext cx="4672624" cy="2836651"/>
          </a:xfrm>
          <a:prstGeom prst="rect">
            <a:avLst/>
          </a:prstGeom>
          <a:noFill/>
          <a:ln>
            <a:noFill/>
          </a:ln>
        </p:spPr>
      </p:pic>
      <p:pic>
        <p:nvPicPr>
          <p:cNvPr id="366" name="Google Shape;366;p50"/>
          <p:cNvPicPr preferRelativeResize="0"/>
          <p:nvPr/>
        </p:nvPicPr>
        <p:blipFill rotWithShape="1">
          <a:blip r:embed="rId4">
            <a:alphaModFix/>
          </a:blip>
          <a:srcRect b="0" l="0" r="7587" t="1400"/>
          <a:stretch/>
        </p:blipFill>
        <p:spPr>
          <a:xfrm>
            <a:off x="4939200" y="1249125"/>
            <a:ext cx="3974201" cy="3471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Working Demo</a:t>
            </a:r>
            <a:endParaRPr>
              <a:solidFill>
                <a:schemeClr val="accent5"/>
              </a:solidFill>
              <a:latin typeface="Nunito"/>
              <a:ea typeface="Nunito"/>
              <a:cs typeface="Nunito"/>
              <a:sym typeface="Nunito"/>
            </a:endParaRPr>
          </a:p>
        </p:txBody>
      </p:sp>
      <p:cxnSp>
        <p:nvCxnSpPr>
          <p:cNvPr id="372" name="Google Shape;372;p51"/>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4" name="Google Shape;374;p51"/>
          <p:cNvPicPr preferRelativeResize="0"/>
          <p:nvPr/>
        </p:nvPicPr>
        <p:blipFill>
          <a:blip r:embed="rId3">
            <a:alphaModFix/>
          </a:blip>
          <a:stretch>
            <a:fillRect/>
          </a:stretch>
        </p:blipFill>
        <p:spPr>
          <a:xfrm>
            <a:off x="1109350" y="1339541"/>
            <a:ext cx="3023301" cy="3566733"/>
          </a:xfrm>
          <a:prstGeom prst="rect">
            <a:avLst/>
          </a:prstGeom>
          <a:noFill/>
          <a:ln>
            <a:noFill/>
          </a:ln>
        </p:spPr>
      </p:pic>
      <p:pic>
        <p:nvPicPr>
          <p:cNvPr id="375" name="Google Shape;375;p51"/>
          <p:cNvPicPr preferRelativeResize="0"/>
          <p:nvPr/>
        </p:nvPicPr>
        <p:blipFill>
          <a:blip r:embed="rId4">
            <a:alphaModFix/>
          </a:blip>
          <a:stretch>
            <a:fillRect/>
          </a:stretch>
        </p:blipFill>
        <p:spPr>
          <a:xfrm>
            <a:off x="5067500" y="1169958"/>
            <a:ext cx="3023300" cy="3768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Future Scope</a:t>
            </a:r>
            <a:endParaRPr>
              <a:solidFill>
                <a:schemeClr val="accent5"/>
              </a:solidFill>
              <a:latin typeface="Nunito"/>
              <a:ea typeface="Nunito"/>
              <a:cs typeface="Nunito"/>
              <a:sym typeface="Nunito"/>
            </a:endParaRPr>
          </a:p>
        </p:txBody>
      </p:sp>
      <p:sp>
        <p:nvSpPr>
          <p:cNvPr id="381" name="Google Shape;38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Extend to other regions - terrain types.</a:t>
            </a:r>
            <a:br>
              <a:rPr lang="en" sz="1400">
                <a:solidFill>
                  <a:schemeClr val="dk1"/>
                </a:solidFill>
                <a:latin typeface="Nunito"/>
                <a:ea typeface="Nunito"/>
                <a:cs typeface="Nunito"/>
                <a:sym typeface="Nunito"/>
              </a:rPr>
            </a:b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Build real-time monitoring dashboard using satellite feeds.</a:t>
            </a:r>
            <a:br>
              <a:rPr lang="en" sz="1400">
                <a:solidFill>
                  <a:schemeClr val="dk1"/>
                </a:solidFill>
                <a:latin typeface="Nunito"/>
                <a:ea typeface="Nunito"/>
                <a:cs typeface="Nunito"/>
                <a:sym typeface="Nunito"/>
              </a:rPr>
            </a:b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Incorporate thermal or hyperspectral data to detect recent runway activity.</a:t>
            </a:r>
            <a:br>
              <a:rPr lang="en" sz="1400">
                <a:solidFill>
                  <a:schemeClr val="dk1"/>
                </a:solidFill>
                <a:latin typeface="Nunito"/>
                <a:ea typeface="Nunito"/>
                <a:cs typeface="Nunito"/>
                <a:sym typeface="Nunito"/>
              </a:rPr>
            </a:b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Automated alerts to environmental authorities when new runways are detected.</a:t>
            </a:r>
            <a:endParaRPr sz="1400">
              <a:solidFill>
                <a:schemeClr val="dk1"/>
              </a:solidFill>
              <a:latin typeface="Nunito"/>
              <a:ea typeface="Nunito"/>
              <a:cs typeface="Nunito"/>
              <a:sym typeface="Nunito"/>
            </a:endParaRPr>
          </a:p>
        </p:txBody>
      </p:sp>
      <p:cxnSp>
        <p:nvCxnSpPr>
          <p:cNvPr id="382" name="Google Shape;382;p52"/>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383" name="Google Shape;38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3"/>
          <p:cNvSpPr txBox="1"/>
          <p:nvPr>
            <p:ph type="ctrTitle"/>
          </p:nvPr>
        </p:nvSpPr>
        <p:spPr>
          <a:xfrm>
            <a:off x="311700" y="2019775"/>
            <a:ext cx="8520600" cy="1005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500">
                <a:solidFill>
                  <a:schemeClr val="accent5"/>
                </a:solidFill>
                <a:latin typeface="Nunito"/>
                <a:ea typeface="Nunito"/>
                <a:cs typeface="Nunito"/>
                <a:sym typeface="Nunito"/>
              </a:rPr>
              <a:t>Q n A</a:t>
            </a:r>
            <a:endParaRPr sz="4500">
              <a:solidFill>
                <a:schemeClr val="accent5"/>
              </a:solidFill>
              <a:latin typeface="Nunito"/>
              <a:ea typeface="Nunito"/>
              <a:cs typeface="Nunito"/>
              <a:sym typeface="Nunito"/>
            </a:endParaRPr>
          </a:p>
        </p:txBody>
      </p:sp>
      <p:cxnSp>
        <p:nvCxnSpPr>
          <p:cNvPr id="389" name="Google Shape;389;p53"/>
          <p:cNvCxnSpPr/>
          <p:nvPr/>
        </p:nvCxnSpPr>
        <p:spPr>
          <a:xfrm flipH="1" rot="10800000">
            <a:off x="203375" y="3341825"/>
            <a:ext cx="8759100" cy="1410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53"/>
          <p:cNvCxnSpPr/>
          <p:nvPr/>
        </p:nvCxnSpPr>
        <p:spPr>
          <a:xfrm flipH="1" rot="10800000">
            <a:off x="203375" y="1894025"/>
            <a:ext cx="8759100" cy="14100"/>
          </a:xfrm>
          <a:prstGeom prst="straightConnector1">
            <a:avLst/>
          </a:prstGeom>
          <a:noFill/>
          <a:ln cap="flat" cmpd="sng" w="9525">
            <a:solidFill>
              <a:schemeClr val="dk2"/>
            </a:solidFill>
            <a:prstDash val="solid"/>
            <a:round/>
            <a:headEnd len="med" w="med" type="none"/>
            <a:tailEnd len="med" w="med" type="none"/>
          </a:ln>
        </p:spPr>
      </p:cxnSp>
      <p:sp>
        <p:nvSpPr>
          <p:cNvPr id="391" name="Google Shape;391;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The Original Team’s Approach</a:t>
            </a:r>
            <a:endParaRPr>
              <a:solidFill>
                <a:schemeClr val="accent5"/>
              </a:solidFill>
              <a:latin typeface="Nunito"/>
              <a:ea typeface="Nunito"/>
              <a:cs typeface="Nunito"/>
              <a:sym typeface="Nunito"/>
            </a:endParaRPr>
          </a:p>
        </p:txBody>
      </p:sp>
      <p:sp>
        <p:nvSpPr>
          <p:cNvPr id="159" name="Google Shape;159;p27"/>
          <p:cNvSpPr txBox="1"/>
          <p:nvPr>
            <p:ph idx="1" type="body"/>
          </p:nvPr>
        </p:nvSpPr>
        <p:spPr>
          <a:xfrm>
            <a:off x="311700" y="743100"/>
            <a:ext cx="8520600" cy="36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Nunito"/>
              <a:ea typeface="Nunito"/>
              <a:cs typeface="Nunito"/>
              <a:sym typeface="Nunito"/>
            </a:endParaRPr>
          </a:p>
          <a:p>
            <a:pPr indent="-342900" lvl="0" marL="457200" rtl="0" algn="l">
              <a:spcBef>
                <a:spcPts val="1200"/>
              </a:spcBef>
              <a:spcAft>
                <a:spcPts val="0"/>
              </a:spcAft>
              <a:buClr>
                <a:schemeClr val="dk2"/>
              </a:buClr>
              <a:buSzPts val="1800"/>
              <a:buFont typeface="Nunito"/>
              <a:buChar char="●"/>
            </a:pPr>
            <a:r>
              <a:rPr lang="en">
                <a:latin typeface="Nunito"/>
                <a:ea typeface="Nunito"/>
                <a:cs typeface="Nunito"/>
                <a:sym typeface="Nunito"/>
              </a:rPr>
              <a:t>Google Earth Engine data </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Char char="●"/>
            </a:pPr>
            <a:r>
              <a:rPr lang="en">
                <a:latin typeface="Nunito"/>
                <a:ea typeface="Nunito"/>
                <a:cs typeface="Nunito"/>
                <a:sym typeface="Nunito"/>
              </a:rPr>
              <a:t>Visual confirmation - Sentinel-2’s RGB/SWIR bands</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Char char="●"/>
            </a:pPr>
            <a:r>
              <a:rPr lang="en">
                <a:latin typeface="Nunito"/>
                <a:ea typeface="Nunito"/>
                <a:cs typeface="Nunito"/>
                <a:sym typeface="Nunito"/>
              </a:rPr>
              <a:t>Cross validate - Sentinel-1’s SAR bands - penetrates clouds</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Char char="●"/>
            </a:pPr>
            <a:r>
              <a:rPr lang="en">
                <a:latin typeface="Nunito"/>
                <a:ea typeface="Nunito"/>
                <a:cs typeface="Nunito"/>
                <a:sym typeface="Nunito"/>
              </a:rPr>
              <a:t>emits microwave signals, measures reflection (5 total)</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Char char="●"/>
            </a:pPr>
            <a:r>
              <a:rPr lang="en">
                <a:latin typeface="Nunito"/>
                <a:ea typeface="Nunito"/>
                <a:cs typeface="Nunito"/>
                <a:sym typeface="Nunito"/>
              </a:rPr>
              <a:t>Date-wise composite (over one day)</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Char char="●"/>
            </a:pPr>
            <a:r>
              <a:rPr lang="en">
                <a:latin typeface="Nunito"/>
                <a:ea typeface="Nunito"/>
                <a:cs typeface="Nunito"/>
                <a:sym typeface="Nunito"/>
              </a:rPr>
              <a:t>Cloud-free</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Char char="●"/>
            </a:pPr>
            <a:r>
              <a:rPr lang="en">
                <a:latin typeface="Nunito"/>
                <a:ea typeface="Nunito"/>
                <a:cs typeface="Nunito"/>
                <a:sym typeface="Nunito"/>
              </a:rPr>
              <a:t>RGB Band normalisation -  0 to ~10,000+ - clips to 0-2000 - normalizes to 0-1</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Char char="●"/>
            </a:pPr>
            <a:r>
              <a:rPr lang="en">
                <a:latin typeface="Nunito"/>
                <a:ea typeface="Nunito"/>
                <a:cs typeface="Nunito"/>
                <a:sym typeface="Nunito"/>
              </a:rPr>
              <a:t>above 2000 are often clouds, snow</a:t>
            </a:r>
            <a:endParaRPr/>
          </a:p>
        </p:txBody>
      </p:sp>
      <p:cxnSp>
        <p:nvCxnSpPr>
          <p:cNvPr id="160" name="Google Shape;160;p27"/>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161" name="Google Shape;161;p27"/>
          <p:cNvSpPr txBox="1"/>
          <p:nvPr>
            <p:ph idx="12" type="sldNum"/>
          </p:nvPr>
        </p:nvSpPr>
        <p:spPr>
          <a:xfrm>
            <a:off x="8461383" y="4227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4"/>
          <p:cNvSpPr txBox="1"/>
          <p:nvPr>
            <p:ph type="ctrTitle"/>
          </p:nvPr>
        </p:nvSpPr>
        <p:spPr>
          <a:xfrm>
            <a:off x="311700" y="2019775"/>
            <a:ext cx="8520600" cy="1005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500">
                <a:solidFill>
                  <a:schemeClr val="accent5"/>
                </a:solidFill>
                <a:latin typeface="Nunito"/>
                <a:ea typeface="Nunito"/>
                <a:cs typeface="Nunito"/>
                <a:sym typeface="Nunito"/>
              </a:rPr>
              <a:t>Thank You</a:t>
            </a:r>
            <a:endParaRPr sz="4500">
              <a:solidFill>
                <a:schemeClr val="accent5"/>
              </a:solidFill>
              <a:latin typeface="Nunito"/>
              <a:ea typeface="Nunito"/>
              <a:cs typeface="Nunito"/>
              <a:sym typeface="Nunito"/>
            </a:endParaRPr>
          </a:p>
        </p:txBody>
      </p:sp>
      <p:cxnSp>
        <p:nvCxnSpPr>
          <p:cNvPr id="397" name="Google Shape;397;p54"/>
          <p:cNvCxnSpPr/>
          <p:nvPr/>
        </p:nvCxnSpPr>
        <p:spPr>
          <a:xfrm flipH="1" rot="10800000">
            <a:off x="203375" y="3341825"/>
            <a:ext cx="8759100" cy="141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54"/>
          <p:cNvCxnSpPr/>
          <p:nvPr/>
        </p:nvCxnSpPr>
        <p:spPr>
          <a:xfrm flipH="1" rot="10800000">
            <a:off x="203375" y="1894025"/>
            <a:ext cx="8759100" cy="14100"/>
          </a:xfrm>
          <a:prstGeom prst="straightConnector1">
            <a:avLst/>
          </a:prstGeom>
          <a:noFill/>
          <a:ln cap="flat" cmpd="sng" w="9525">
            <a:solidFill>
              <a:schemeClr val="dk2"/>
            </a:solidFill>
            <a:prstDash val="solid"/>
            <a:round/>
            <a:headEnd len="med" w="med" type="none"/>
            <a:tailEnd len="med" w="med" type="none"/>
          </a:ln>
        </p:spPr>
      </p:cxnSp>
      <p:sp>
        <p:nvSpPr>
          <p:cNvPr id="399" name="Google Shape;39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The Original Team’s Approach </a:t>
            </a:r>
            <a:endParaRPr>
              <a:solidFill>
                <a:schemeClr val="accent5"/>
              </a:solidFill>
              <a:latin typeface="Nunito"/>
              <a:ea typeface="Nunito"/>
              <a:cs typeface="Nunito"/>
              <a:sym typeface="Nunito"/>
            </a:endParaRPr>
          </a:p>
        </p:txBody>
      </p:sp>
      <p:sp>
        <p:nvSpPr>
          <p:cNvPr id="167" name="Google Shape;167;p2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b="1" sz="1400">
              <a:solidFill>
                <a:schemeClr val="dk1"/>
              </a:solidFill>
              <a:latin typeface="Nunito"/>
              <a:ea typeface="Nunito"/>
              <a:cs typeface="Nunito"/>
              <a:sym typeface="Nunito"/>
            </a:endParaRPr>
          </a:p>
          <a:p>
            <a:pPr indent="-342900" lvl="0" marL="457200" rtl="0" algn="l">
              <a:spcBef>
                <a:spcPts val="1200"/>
              </a:spcBef>
              <a:spcAft>
                <a:spcPts val="0"/>
              </a:spcAft>
              <a:buClr>
                <a:schemeClr val="dk2"/>
              </a:buClr>
              <a:buSzPts val="1800"/>
              <a:buChar char="●"/>
            </a:pPr>
            <a:r>
              <a:rPr lang="en">
                <a:latin typeface="Nunito"/>
                <a:ea typeface="Nunito"/>
                <a:cs typeface="Nunito"/>
                <a:sym typeface="Nunito"/>
              </a:rPr>
              <a:t>U-Net with ResNet50 encoder, pre-trained weights from ImageNet</a:t>
            </a:r>
            <a:endParaRPr>
              <a:latin typeface="Nunito"/>
              <a:ea typeface="Nunito"/>
              <a:cs typeface="Nunito"/>
              <a:sym typeface="Nunito"/>
            </a:endParaRPr>
          </a:p>
          <a:p>
            <a:pPr indent="-342900" lvl="0" marL="457200" rtl="0" algn="l">
              <a:spcBef>
                <a:spcPts val="0"/>
              </a:spcBef>
              <a:spcAft>
                <a:spcPts val="0"/>
              </a:spcAft>
              <a:buClr>
                <a:schemeClr val="dk2"/>
              </a:buClr>
              <a:buSzPts val="1800"/>
              <a:buChar char="●"/>
            </a:pPr>
            <a:r>
              <a:rPr lang="en">
                <a:latin typeface="Nunito"/>
                <a:ea typeface="Nunito"/>
                <a:cs typeface="Nunito"/>
                <a:sym typeface="Nunito"/>
              </a:rPr>
              <a:t>Dice loss, Adam optimiser  </a:t>
            </a:r>
            <a:endParaRPr>
              <a:latin typeface="Nunito"/>
              <a:ea typeface="Nunito"/>
              <a:cs typeface="Nunito"/>
              <a:sym typeface="Nunito"/>
            </a:endParaRPr>
          </a:p>
          <a:p>
            <a:pPr indent="0" lvl="0" marL="0" rtl="0" algn="l">
              <a:spcBef>
                <a:spcPts val="1200"/>
              </a:spcBef>
              <a:spcAft>
                <a:spcPts val="0"/>
              </a:spcAft>
              <a:buNone/>
            </a:pPr>
            <a:r>
              <a:rPr lang="en">
                <a:latin typeface="Nunito"/>
                <a:ea typeface="Nunito"/>
                <a:cs typeface="Nunito"/>
                <a:sym typeface="Nunito"/>
              </a:rPr>
              <a:t>Workflow:</a:t>
            </a:r>
            <a:endParaRPr>
              <a:latin typeface="Nunito"/>
              <a:ea typeface="Nunito"/>
              <a:cs typeface="Nunito"/>
              <a:sym typeface="Nunito"/>
            </a:endParaRPr>
          </a:p>
          <a:p>
            <a:pPr indent="-342900" lvl="0" marL="457200" rtl="0" algn="l">
              <a:spcBef>
                <a:spcPts val="1200"/>
              </a:spcBef>
              <a:spcAft>
                <a:spcPts val="0"/>
              </a:spcAft>
              <a:buClr>
                <a:schemeClr val="dk2"/>
              </a:buClr>
              <a:buSzPts val="1800"/>
              <a:buFont typeface="Nunito"/>
              <a:buAutoNum type="arabicPeriod"/>
            </a:pPr>
            <a:r>
              <a:rPr lang="en">
                <a:latin typeface="Nunito"/>
                <a:ea typeface="Nunito"/>
                <a:cs typeface="Nunito"/>
                <a:sym typeface="Nunito"/>
              </a:rPr>
              <a:t>Download, crop &amp; visualize Sentinel data.</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AutoNum type="arabicPeriod"/>
            </a:pPr>
            <a:r>
              <a:rPr lang="en">
                <a:latin typeface="Nunito"/>
                <a:ea typeface="Nunito"/>
                <a:cs typeface="Nunito"/>
                <a:sym typeface="Nunito"/>
              </a:rPr>
              <a:t>Clean GeoTIFFs and remove NaN borders.</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AutoNum type="arabicPeriod"/>
            </a:pPr>
            <a:r>
              <a:rPr lang="en">
                <a:latin typeface="Nunito"/>
                <a:ea typeface="Nunito"/>
                <a:cs typeface="Nunito"/>
                <a:sym typeface="Nunito"/>
              </a:rPr>
              <a:t>Generate runway masks from shapefiles.</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AutoNum type="arabicPeriod"/>
            </a:pPr>
            <a:r>
              <a:rPr lang="en">
                <a:latin typeface="Nunito"/>
                <a:ea typeface="Nunito"/>
                <a:cs typeface="Nunito"/>
                <a:sym typeface="Nunito"/>
              </a:rPr>
              <a:t>Train the model </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AutoNum type="arabicPeriod"/>
            </a:pPr>
            <a:r>
              <a:rPr lang="en">
                <a:latin typeface="Nunito"/>
                <a:ea typeface="Nunito"/>
                <a:cs typeface="Nunito"/>
                <a:sym typeface="Nunito"/>
              </a:rPr>
              <a:t>Run inference on the model</a:t>
            </a:r>
            <a:endParaRPr>
              <a:latin typeface="Nunito"/>
              <a:ea typeface="Nunito"/>
              <a:cs typeface="Nunito"/>
              <a:sym typeface="Nunito"/>
            </a:endParaRPr>
          </a:p>
          <a:p>
            <a:pPr indent="-342900" lvl="0" marL="457200" rtl="0" algn="l">
              <a:spcBef>
                <a:spcPts val="0"/>
              </a:spcBef>
              <a:spcAft>
                <a:spcPts val="0"/>
              </a:spcAft>
              <a:buClr>
                <a:schemeClr val="dk2"/>
              </a:buClr>
              <a:buSzPts val="1800"/>
              <a:buFont typeface="Nunito"/>
              <a:buAutoNum type="arabicPeriod"/>
            </a:pPr>
            <a:r>
              <a:rPr lang="en">
                <a:latin typeface="Nunito"/>
                <a:ea typeface="Nunito"/>
                <a:cs typeface="Nunito"/>
                <a:sym typeface="Nunito"/>
              </a:rPr>
              <a:t>Post-process predictions — remove roads via OSM, PCA</a:t>
            </a:r>
            <a:endParaRPr>
              <a:latin typeface="Nunito"/>
              <a:ea typeface="Nunito"/>
              <a:cs typeface="Nunito"/>
              <a:sym typeface="Nunito"/>
            </a:endParaRPr>
          </a:p>
          <a:p>
            <a:pPr indent="0" lvl="0" marL="0" rtl="0" algn="l">
              <a:spcBef>
                <a:spcPts val="1200"/>
              </a:spcBef>
              <a:spcAft>
                <a:spcPts val="1200"/>
              </a:spcAft>
              <a:buNone/>
            </a:pPr>
            <a:r>
              <a:rPr lang="en">
                <a:latin typeface="Nunito"/>
                <a:ea typeface="Nunito"/>
                <a:cs typeface="Nunito"/>
                <a:sym typeface="Nunito"/>
              </a:rPr>
              <a:t>Reference: </a:t>
            </a:r>
            <a:r>
              <a:rPr lang="en" u="sng">
                <a:solidFill>
                  <a:schemeClr val="hlink"/>
                </a:solidFill>
                <a:latin typeface="Nunito"/>
                <a:ea typeface="Nunito"/>
                <a:cs typeface="Nunito"/>
                <a:sym typeface="Nunito"/>
                <a:hlinkClick r:id="rId3"/>
              </a:rPr>
              <a:t>https://github.com/liangchow/zindi-amazon-secret-runway</a:t>
            </a:r>
            <a:endParaRPr>
              <a:solidFill>
                <a:schemeClr val="dk1"/>
              </a:solidFill>
              <a:latin typeface="Nunito"/>
              <a:ea typeface="Nunito"/>
              <a:cs typeface="Nunito"/>
              <a:sym typeface="Nunito"/>
            </a:endParaRPr>
          </a:p>
        </p:txBody>
      </p:sp>
      <p:cxnSp>
        <p:nvCxnSpPr>
          <p:cNvPr id="168" name="Google Shape;168;p28"/>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Original Approach - Suggestions </a:t>
            </a:r>
            <a:endParaRPr>
              <a:solidFill>
                <a:schemeClr val="accent5"/>
              </a:solidFill>
              <a:latin typeface="Nunito"/>
              <a:ea typeface="Nunito"/>
              <a:cs typeface="Nunito"/>
              <a:sym typeface="Nunito"/>
            </a:endParaRPr>
          </a:p>
        </p:txBody>
      </p:sp>
      <p:sp>
        <p:nvSpPr>
          <p:cNvPr id="175" name="Google Shape;175;p29"/>
          <p:cNvSpPr txBox="1"/>
          <p:nvPr>
            <p:ph idx="1" type="body"/>
          </p:nvPr>
        </p:nvSpPr>
        <p:spPr>
          <a:xfrm>
            <a:off x="89400" y="1254563"/>
            <a:ext cx="4482600" cy="3609900"/>
          </a:xfrm>
          <a:prstGeom prst="rect">
            <a:avLst/>
          </a:prstGeom>
        </p:spPr>
        <p:txBody>
          <a:bodyPr anchorCtr="0" anchor="t" bIns="91425" lIns="91425" spcFirstLastPara="1" rIns="91425" wrap="square" tIns="91425">
            <a:normAutofit/>
          </a:bodyPr>
          <a:lstStyle/>
          <a:p>
            <a:pPr indent="-342900" lvl="0" marL="914400" rtl="0" algn="l">
              <a:spcBef>
                <a:spcPts val="0"/>
              </a:spcBef>
              <a:spcAft>
                <a:spcPts val="0"/>
              </a:spcAft>
              <a:buSzPts val="1800"/>
              <a:buFont typeface="Nunito"/>
              <a:buChar char="-"/>
            </a:pPr>
            <a:r>
              <a:rPr lang="en">
                <a:latin typeface="Nunito"/>
                <a:ea typeface="Nunito"/>
                <a:cs typeface="Nunito"/>
                <a:sym typeface="Nunito"/>
              </a:rPr>
              <a:t>Test Loss functions</a:t>
            </a:r>
            <a:endParaRPr>
              <a:latin typeface="Nunito"/>
              <a:ea typeface="Nunito"/>
              <a:cs typeface="Nunito"/>
              <a:sym typeface="Nunito"/>
            </a:endParaRPr>
          </a:p>
          <a:p>
            <a:pPr indent="-342900" lvl="0" marL="914400" rtl="0" algn="l">
              <a:spcBef>
                <a:spcPts val="0"/>
              </a:spcBef>
              <a:spcAft>
                <a:spcPts val="0"/>
              </a:spcAft>
              <a:buSzPts val="1800"/>
              <a:buFont typeface="Nunito"/>
              <a:buChar char="-"/>
            </a:pPr>
            <a:r>
              <a:rPr lang="en">
                <a:latin typeface="Nunito"/>
                <a:ea typeface="Nunito"/>
                <a:cs typeface="Nunito"/>
                <a:sym typeface="Nunito"/>
              </a:rPr>
              <a:t>Loss - geometric runway shape</a:t>
            </a:r>
            <a:endParaRPr>
              <a:latin typeface="Nunito"/>
              <a:ea typeface="Nunito"/>
              <a:cs typeface="Nunito"/>
              <a:sym typeface="Nunito"/>
            </a:endParaRPr>
          </a:p>
          <a:p>
            <a:pPr indent="-342900" lvl="0" marL="914400" rtl="0" algn="l">
              <a:spcBef>
                <a:spcPts val="0"/>
              </a:spcBef>
              <a:spcAft>
                <a:spcPts val="0"/>
              </a:spcAft>
              <a:buSzPts val="1800"/>
              <a:buFont typeface="Nunito"/>
              <a:buChar char="-"/>
            </a:pPr>
            <a:r>
              <a:rPr lang="en">
                <a:latin typeface="Nunito"/>
                <a:ea typeface="Nunito"/>
                <a:cs typeface="Nunito"/>
                <a:sym typeface="Nunito"/>
              </a:rPr>
              <a:t>Training dataset size - 154 imgs- 1262</a:t>
            </a:r>
            <a:endParaRPr>
              <a:latin typeface="Nunito"/>
              <a:ea typeface="Nunito"/>
              <a:cs typeface="Nunito"/>
              <a:sym typeface="Nunito"/>
            </a:endParaRPr>
          </a:p>
          <a:p>
            <a:pPr indent="-342900" lvl="0" marL="914400" rtl="0" algn="l">
              <a:spcBef>
                <a:spcPts val="0"/>
              </a:spcBef>
              <a:spcAft>
                <a:spcPts val="0"/>
              </a:spcAft>
              <a:buSzPts val="1800"/>
              <a:buFont typeface="Nunito"/>
              <a:buChar char="-"/>
            </a:pPr>
            <a:r>
              <a:rPr lang="en">
                <a:latin typeface="Nunito"/>
                <a:ea typeface="Nunito"/>
                <a:cs typeface="Nunito"/>
                <a:sym typeface="Nunito"/>
              </a:rPr>
              <a:t>Try DeepLabV3+</a:t>
            </a:r>
            <a:endParaRPr>
              <a:latin typeface="Nunito"/>
              <a:ea typeface="Nunito"/>
              <a:cs typeface="Nunito"/>
              <a:sym typeface="Nunito"/>
            </a:endParaRPr>
          </a:p>
          <a:p>
            <a:pPr indent="-342900" lvl="0" marL="914400" rtl="0" algn="l">
              <a:spcBef>
                <a:spcPts val="0"/>
              </a:spcBef>
              <a:spcAft>
                <a:spcPts val="0"/>
              </a:spcAft>
              <a:buSzPts val="1800"/>
              <a:buFont typeface="Nunito"/>
              <a:buChar char="-"/>
            </a:pPr>
            <a:r>
              <a:rPr lang="en">
                <a:latin typeface="Nunito"/>
                <a:ea typeface="Nunito"/>
                <a:cs typeface="Nunito"/>
                <a:sym typeface="Nunito"/>
              </a:rPr>
              <a:t>Addition of more bands </a:t>
            </a:r>
            <a:endParaRPr>
              <a:latin typeface="Nunito"/>
              <a:ea typeface="Nunito"/>
              <a:cs typeface="Nunito"/>
              <a:sym typeface="Nunito"/>
            </a:endParaRPr>
          </a:p>
        </p:txBody>
      </p:sp>
      <p:pic>
        <p:nvPicPr>
          <p:cNvPr id="176" name="Google Shape;176;p29"/>
          <p:cNvPicPr preferRelativeResize="0"/>
          <p:nvPr/>
        </p:nvPicPr>
        <p:blipFill>
          <a:blip r:embed="rId3">
            <a:alphaModFix/>
          </a:blip>
          <a:stretch>
            <a:fillRect/>
          </a:stretch>
        </p:blipFill>
        <p:spPr>
          <a:xfrm>
            <a:off x="4697175" y="1658975"/>
            <a:ext cx="4273402" cy="2801075"/>
          </a:xfrm>
          <a:prstGeom prst="rect">
            <a:avLst/>
          </a:prstGeom>
          <a:noFill/>
          <a:ln>
            <a:noFill/>
          </a:ln>
        </p:spPr>
      </p:pic>
      <p:cxnSp>
        <p:nvCxnSpPr>
          <p:cNvPr id="177" name="Google Shape;177;p29"/>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Nunito"/>
                <a:ea typeface="Nunito"/>
                <a:cs typeface="Nunito"/>
                <a:sym typeface="Nunito"/>
              </a:rPr>
              <a:t>‹#›</a:t>
            </a:fld>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accent5"/>
                </a:solidFill>
                <a:latin typeface="Nunito"/>
                <a:ea typeface="Nunito"/>
                <a:cs typeface="Nunito"/>
                <a:sym typeface="Nunito"/>
              </a:rPr>
              <a:t>Original Approach - Additional issues</a:t>
            </a:r>
            <a:endParaRPr/>
          </a:p>
        </p:txBody>
      </p:sp>
      <p:sp>
        <p:nvSpPr>
          <p:cNvPr id="184" name="Google Shape;18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Nunito"/>
              <a:ea typeface="Nunito"/>
              <a:cs typeface="Nunito"/>
              <a:sym typeface="Nunito"/>
            </a:endParaRPr>
          </a:p>
          <a:p>
            <a:pPr indent="-342900" lvl="0" marL="914400" rtl="0" algn="l">
              <a:spcBef>
                <a:spcPts val="1200"/>
              </a:spcBef>
              <a:spcAft>
                <a:spcPts val="0"/>
              </a:spcAft>
              <a:buSzPts val="1800"/>
              <a:buFont typeface="Nunito"/>
              <a:buChar char="-"/>
            </a:pPr>
            <a:r>
              <a:rPr lang="en">
                <a:latin typeface="Nunito"/>
                <a:ea typeface="Nunito"/>
                <a:cs typeface="Nunito"/>
                <a:sym typeface="Nunito"/>
              </a:rPr>
              <a:t>Tiling issues - overlap added</a:t>
            </a:r>
            <a:endParaRPr>
              <a:latin typeface="Nunito"/>
              <a:ea typeface="Nunito"/>
              <a:cs typeface="Nunito"/>
              <a:sym typeface="Nunito"/>
            </a:endParaRPr>
          </a:p>
          <a:p>
            <a:pPr indent="-342900" lvl="0" marL="914400" rtl="0" algn="l">
              <a:spcBef>
                <a:spcPts val="0"/>
              </a:spcBef>
              <a:spcAft>
                <a:spcPts val="0"/>
              </a:spcAft>
              <a:buSzPts val="1800"/>
              <a:buFont typeface="Nunito"/>
              <a:buChar char="-"/>
            </a:pPr>
            <a:r>
              <a:rPr lang="en">
                <a:latin typeface="Nunito"/>
                <a:ea typeface="Nunito"/>
                <a:cs typeface="Nunito"/>
                <a:sym typeface="Nunito"/>
              </a:rPr>
              <a:t>VV, VH noise - preprocessing to remove</a:t>
            </a:r>
            <a:endParaRPr>
              <a:latin typeface="Nunito"/>
              <a:ea typeface="Nunito"/>
              <a:cs typeface="Nunito"/>
              <a:sym typeface="Nunito"/>
            </a:endParaRPr>
          </a:p>
          <a:p>
            <a:pPr indent="-342900" lvl="0" marL="914400" rtl="0" algn="l">
              <a:spcBef>
                <a:spcPts val="0"/>
              </a:spcBef>
              <a:spcAft>
                <a:spcPts val="0"/>
              </a:spcAft>
              <a:buSzPts val="1800"/>
              <a:buFont typeface="Nunito"/>
              <a:buChar char="-"/>
            </a:pPr>
            <a:r>
              <a:rPr lang="en">
                <a:latin typeface="Nunito"/>
                <a:ea typeface="Nunito"/>
                <a:cs typeface="Nunito"/>
                <a:sym typeface="Nunito"/>
              </a:rPr>
              <a:t>VV,VH terrain - DEM - RGB</a:t>
            </a:r>
            <a:endParaRPr>
              <a:latin typeface="Nunito"/>
              <a:ea typeface="Nunito"/>
              <a:cs typeface="Nunito"/>
              <a:sym typeface="Nunito"/>
            </a:endParaRPr>
          </a:p>
          <a:p>
            <a:pPr indent="-342900" lvl="0" marL="914400" rtl="0" algn="l">
              <a:spcBef>
                <a:spcPts val="0"/>
              </a:spcBef>
              <a:spcAft>
                <a:spcPts val="0"/>
              </a:spcAft>
              <a:buSzPts val="1800"/>
              <a:buFont typeface="Nunito"/>
              <a:buChar char="-"/>
            </a:pPr>
            <a:r>
              <a:rPr lang="en">
                <a:latin typeface="Nunito"/>
                <a:ea typeface="Nunito"/>
                <a:cs typeface="Nunito"/>
                <a:sym typeface="Nunito"/>
              </a:rPr>
              <a:t>Road overlap </a:t>
            </a:r>
            <a:endParaRPr>
              <a:latin typeface="Nunito"/>
              <a:ea typeface="Nunito"/>
              <a:cs typeface="Nunito"/>
              <a:sym typeface="Nunito"/>
            </a:endParaRPr>
          </a:p>
          <a:p>
            <a:pPr indent="-342900" lvl="0" marL="914400" rtl="0" algn="l">
              <a:spcBef>
                <a:spcPts val="0"/>
              </a:spcBef>
              <a:spcAft>
                <a:spcPts val="0"/>
              </a:spcAft>
              <a:buSzPts val="1800"/>
              <a:buFont typeface="Nunito"/>
              <a:buChar char="-"/>
            </a:pPr>
            <a:r>
              <a:rPr lang="en">
                <a:latin typeface="Nunito"/>
                <a:ea typeface="Nunito"/>
                <a:cs typeface="Nunito"/>
                <a:sym typeface="Nunito"/>
              </a:rPr>
              <a:t>Osm - computationally heavy - mask overlay - bounding box </a:t>
            </a:r>
            <a:endParaRPr>
              <a:latin typeface="Nunito"/>
              <a:ea typeface="Nunito"/>
              <a:cs typeface="Nunito"/>
              <a:sym typeface="Nunito"/>
            </a:endParaRPr>
          </a:p>
          <a:p>
            <a:pPr indent="-342900" lvl="0" marL="914400" rtl="0" algn="l">
              <a:spcBef>
                <a:spcPts val="0"/>
              </a:spcBef>
              <a:spcAft>
                <a:spcPts val="0"/>
              </a:spcAft>
              <a:buSzPts val="1800"/>
              <a:buFont typeface="Nunito"/>
              <a:buChar char="-"/>
            </a:pPr>
            <a:r>
              <a:rPr lang="en">
                <a:latin typeface="Nunito"/>
                <a:ea typeface="Nunito"/>
                <a:cs typeface="Nunito"/>
                <a:sym typeface="Nunito"/>
              </a:rPr>
              <a:t>Downloading whole area </a:t>
            </a:r>
            <a:endParaRPr>
              <a:latin typeface="Nunito"/>
              <a:ea typeface="Nunito"/>
              <a:cs typeface="Nunito"/>
              <a:sym typeface="Nunito"/>
            </a:endParaRPr>
          </a:p>
          <a:p>
            <a:pPr indent="-342900" lvl="0" marL="914400" rtl="0" algn="l">
              <a:spcBef>
                <a:spcPts val="0"/>
              </a:spcBef>
              <a:spcAft>
                <a:spcPts val="0"/>
              </a:spcAft>
              <a:buSzPts val="1800"/>
              <a:buFont typeface="Nunito"/>
              <a:buChar char="-"/>
            </a:pPr>
            <a:r>
              <a:rPr lang="en">
                <a:latin typeface="Nunito"/>
                <a:ea typeface="Nunito"/>
                <a:cs typeface="Nunito"/>
                <a:sym typeface="Nunito"/>
              </a:rPr>
              <a:t>Poor accuracy - high false negatives - localisation pivot</a:t>
            </a:r>
            <a:endParaRPr>
              <a:latin typeface="Nunito"/>
              <a:ea typeface="Nunito"/>
              <a:cs typeface="Nunito"/>
              <a:sym typeface="Nunito"/>
            </a:endParaRPr>
          </a:p>
        </p:txBody>
      </p:sp>
      <p:sp>
        <p:nvSpPr>
          <p:cNvPr id="185" name="Google Shape;18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2" name="Google Shape;19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3" name="Google Shape;193;p31"/>
          <p:cNvPicPr preferRelativeResize="0"/>
          <p:nvPr/>
        </p:nvPicPr>
        <p:blipFill rotWithShape="1">
          <a:blip r:embed="rId3">
            <a:alphaModFix/>
          </a:blip>
          <a:srcRect b="1611" l="0" r="0" t="40628"/>
          <a:stretch/>
        </p:blipFill>
        <p:spPr>
          <a:xfrm>
            <a:off x="311700" y="537700"/>
            <a:ext cx="8520598" cy="3651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5"/>
                </a:solidFill>
                <a:latin typeface="Nunito"/>
                <a:ea typeface="Nunito"/>
                <a:cs typeface="Nunito"/>
                <a:sym typeface="Nunito"/>
              </a:rPr>
              <a:t>Dice Loss </a:t>
            </a:r>
            <a:endParaRPr>
              <a:solidFill>
                <a:schemeClr val="accent5"/>
              </a:solidFill>
              <a:latin typeface="Nunito"/>
              <a:ea typeface="Nunito"/>
              <a:cs typeface="Nunito"/>
              <a:sym typeface="Nunito"/>
            </a:endParaRPr>
          </a:p>
        </p:txBody>
      </p:sp>
      <p:sp>
        <p:nvSpPr>
          <p:cNvPr id="199" name="Google Shape;19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00" name="Google Shape;200;p32"/>
          <p:cNvCxnSpPr/>
          <p:nvPr/>
        </p:nvCxnSpPr>
        <p:spPr>
          <a:xfrm flipH="1" rot="10800000">
            <a:off x="203375" y="1016225"/>
            <a:ext cx="8754600" cy="53700"/>
          </a:xfrm>
          <a:prstGeom prst="straightConnector1">
            <a:avLst/>
          </a:prstGeom>
          <a:noFill/>
          <a:ln cap="flat" cmpd="sng" w="9525">
            <a:solidFill>
              <a:schemeClr val="dk2"/>
            </a:solidFill>
            <a:prstDash val="solid"/>
            <a:round/>
            <a:headEnd len="med" w="med" type="none"/>
            <a:tailEnd len="med" w="med" type="none"/>
          </a:ln>
        </p:spPr>
      </p:cxnSp>
      <p:pic>
        <p:nvPicPr>
          <p:cNvPr id="201" name="Google Shape;201;p32"/>
          <p:cNvPicPr preferRelativeResize="0"/>
          <p:nvPr/>
        </p:nvPicPr>
        <p:blipFill rotWithShape="1">
          <a:blip r:embed="rId3">
            <a:alphaModFix/>
          </a:blip>
          <a:srcRect b="3990" l="28204" r="2887" t="39479"/>
          <a:stretch/>
        </p:blipFill>
        <p:spPr>
          <a:xfrm>
            <a:off x="98525" y="2001851"/>
            <a:ext cx="4275350" cy="2197150"/>
          </a:xfrm>
          <a:prstGeom prst="rect">
            <a:avLst/>
          </a:prstGeom>
          <a:noFill/>
          <a:ln>
            <a:noFill/>
          </a:ln>
        </p:spPr>
      </p:pic>
      <p:pic>
        <p:nvPicPr>
          <p:cNvPr id="202" name="Google Shape;202;p32"/>
          <p:cNvPicPr preferRelativeResize="0"/>
          <p:nvPr/>
        </p:nvPicPr>
        <p:blipFill rotWithShape="1">
          <a:blip r:embed="rId4">
            <a:alphaModFix/>
          </a:blip>
          <a:srcRect b="11579" l="28527" r="3045" t="32991"/>
          <a:stretch/>
        </p:blipFill>
        <p:spPr>
          <a:xfrm>
            <a:off x="4473100" y="2001854"/>
            <a:ext cx="4484876" cy="22791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accent5"/>
                </a:solidFill>
                <a:latin typeface="Nunito"/>
                <a:ea typeface="Nunito"/>
                <a:cs typeface="Nunito"/>
                <a:sym typeface="Nunito"/>
              </a:rPr>
              <a:t>BCE Loss</a:t>
            </a:r>
            <a:endParaRPr/>
          </a:p>
        </p:txBody>
      </p:sp>
      <p:sp>
        <p:nvSpPr>
          <p:cNvPr id="208" name="Google Shape;20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33"/>
          <p:cNvPicPr preferRelativeResize="0"/>
          <p:nvPr/>
        </p:nvPicPr>
        <p:blipFill>
          <a:blip r:embed="rId3">
            <a:alphaModFix/>
          </a:blip>
          <a:stretch>
            <a:fillRect/>
          </a:stretch>
        </p:blipFill>
        <p:spPr>
          <a:xfrm>
            <a:off x="0" y="1317325"/>
            <a:ext cx="4392824" cy="2806750"/>
          </a:xfrm>
          <a:prstGeom prst="rect">
            <a:avLst/>
          </a:prstGeom>
          <a:noFill/>
          <a:ln>
            <a:noFill/>
          </a:ln>
        </p:spPr>
      </p:pic>
      <p:pic>
        <p:nvPicPr>
          <p:cNvPr id="210" name="Google Shape;210;p33"/>
          <p:cNvPicPr preferRelativeResize="0"/>
          <p:nvPr/>
        </p:nvPicPr>
        <p:blipFill>
          <a:blip r:embed="rId4">
            <a:alphaModFix/>
          </a:blip>
          <a:stretch>
            <a:fillRect/>
          </a:stretch>
        </p:blipFill>
        <p:spPr>
          <a:xfrm>
            <a:off x="4487550" y="1194500"/>
            <a:ext cx="4487551" cy="3000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